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 id="273" r:id="rId61"/>
    <p:sldId id="274" r:id="rId62"/>
    <p:sldId id="275" r:id="rId63"/>
    <p:sldId id="276" r:id="rId64"/>
    <p:sldId id="277" r:id="rId65"/>
    <p:sldId id="278" r:id="rId66"/>
    <p:sldId id="279" r:id="rId67"/>
    <p:sldId id="280" r:id="rId68"/>
    <p:sldId id="281" r:id="rId69"/>
    <p:sldId id="282" r:id="rId70"/>
    <p:sldId id="283" r:id="rId71"/>
    <p:sldId id="284" r:id="rId72"/>
    <p:sldId id="285" r:id="rId73"/>
    <p:sldId id="286" r:id="rId74"/>
    <p:sldId id="287" r:id="rId75"/>
    <p:sldId id="288" r:id="rId76"/>
    <p:sldId id="289" r:id="rId77"/>
    <p:sldId id="290" r:id="rId78"/>
    <p:sldId id="291" r:id="rId79"/>
    <p:sldId id="292" r:id="rId80"/>
    <p:sldId id="293" r:id="rId81"/>
    <p:sldId id="294" r:id="rId82"/>
    <p:sldId id="295" r:id="rId83"/>
    <p:sldId id="296" r:id="rId84"/>
    <p:sldId id="297" r:id="rId85"/>
    <p:sldId id="298" r:id="rId86"/>
    <p:sldId id="299" r:id="rId87"/>
    <p:sldId id="300" r:id="rId88"/>
    <p:sldId id="301" r:id="rId89"/>
    <p:sldId id="302" r:id="rId90"/>
    <p:sldId id="303" r:id="rId91"/>
    <p:sldId id="304" r:id="rId92"/>
    <p:sldId id="305" r:id="rId93"/>
    <p:sldId id="306" r:id="rId94"/>
    <p:sldId id="307" r:id="rId95"/>
    <p:sldId id="308" r:id="rId96"/>
    <p:sldId id="309" r:id="rId97"/>
    <p:sldId id="310" r:id="rId98"/>
    <p:sldId id="311" r:id="rId99"/>
    <p:sldId id="312" r:id="rId100"/>
    <p:sldId id="313" r:id="rId101"/>
    <p:sldId id="314" r:id="rId102"/>
    <p:sldId id="315" r:id="rId103"/>
    <p:sldId id="316" r:id="rId104"/>
    <p:sldId id="317" r:id="rId105"/>
    <p:sldId id="318" r:id="rId106"/>
    <p:sldId id="319" r:id="rId107"/>
    <p:sldId id="320" r:id="rId108"/>
    <p:sldId id="321" r:id="rId109"/>
    <p:sldId id="322" r:id="rId110"/>
    <p:sldId id="323" r:id="rId111"/>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Quicksand" charset="1" panose="00000500000000000000"/>
      <p:regular r:id="rId14"/>
    </p:embeddedFont>
    <p:embeddedFont>
      <p:font typeface="Quicksand Bold" charset="1" panose="00000800000000000000"/>
      <p:regular r:id="rId15"/>
    </p:embeddedFont>
    <p:embeddedFont>
      <p:font typeface="Quicksand Italics" charset="1" panose="02070303000000060000"/>
      <p:regular r:id="rId16"/>
    </p:embeddedFont>
    <p:embeddedFont>
      <p:font typeface="Quicksand Bold Italics" charset="1" panose="00000000000000000000"/>
      <p:regular r:id="rId17"/>
    </p:embeddedFont>
    <p:embeddedFont>
      <p:font typeface="HK Modular" charset="1" panose="00000800000000000000"/>
      <p:regular r:id="rId18"/>
    </p:embeddedFont>
    <p:embeddedFont>
      <p:font typeface="Homemade Apple" charset="1" panose="02000000000000000000"/>
      <p:regular r:id="rId19"/>
    </p:embeddedFont>
    <p:embeddedFont>
      <p:font typeface="Codec Pro ExtraBold" charset="1" panose="00000700000000000000"/>
      <p:regular r:id="rId20"/>
    </p:embeddedFont>
    <p:embeddedFont>
      <p:font typeface="Codec Pro ExtraBold Bold" charset="1" panose="00000900000000000000"/>
      <p:regular r:id="rId21"/>
    </p:embeddedFont>
    <p:embeddedFont>
      <p:font typeface="Canva Sans 2" charset="1" panose="020B0503030501040103"/>
      <p:regular r:id="rId22"/>
    </p:embeddedFont>
    <p:embeddedFont>
      <p:font typeface="Canva Sans 2 Bold" charset="1" panose="020B0803030501040103"/>
      <p:regular r:id="rId23"/>
    </p:embeddedFont>
    <p:embeddedFont>
      <p:font typeface="Canva Sans 2 Italics" charset="1" panose="020B0503030501040103"/>
      <p:regular r:id="rId24"/>
    </p:embeddedFont>
    <p:embeddedFont>
      <p:font typeface="Canva Sans 2 Bold Italics" charset="1" panose="020B0803030501040103"/>
      <p:regular r:id="rId25"/>
    </p:embeddedFont>
    <p:embeddedFont>
      <p:font typeface="Canva Sans 1" charset="1" panose="020B0503030501040103"/>
      <p:regular r:id="rId26"/>
    </p:embeddedFont>
    <p:embeddedFont>
      <p:font typeface="Canva Sans 1 Bold" charset="1" panose="020B0803030501040103"/>
      <p:regular r:id="rId27"/>
    </p:embeddedFont>
    <p:embeddedFont>
      <p:font typeface="Canva Sans 1 Italics" charset="1" panose="020B0503030501040103"/>
      <p:regular r:id="rId28"/>
    </p:embeddedFont>
    <p:embeddedFont>
      <p:font typeface="Canva Sans 1 Bold Italics" charset="1" panose="020B0803030501040103"/>
      <p:regular r:id="rId29"/>
    </p:embeddedFont>
    <p:embeddedFont>
      <p:font typeface="Canva Sans 1 Medium" charset="1" panose="020B0603030501040103"/>
      <p:regular r:id="rId30"/>
    </p:embeddedFont>
    <p:embeddedFont>
      <p:font typeface="Canva Sans 1 Medium Italics" charset="1" panose="020B0603030501040103"/>
      <p:regular r:id="rId31"/>
    </p:embeddedFont>
    <p:embeddedFont>
      <p:font typeface="Open Sauce" charset="1" panose="00000500000000000000"/>
      <p:regular r:id="rId32"/>
    </p:embeddedFont>
    <p:embeddedFont>
      <p:font typeface="Open Sauce Bold" charset="1" panose="00000800000000000000"/>
      <p:regular r:id="rId33"/>
    </p:embeddedFont>
    <p:embeddedFont>
      <p:font typeface="Open Sauce Italics" charset="1" panose="00000500000000000000"/>
      <p:regular r:id="rId34"/>
    </p:embeddedFont>
    <p:embeddedFont>
      <p:font typeface="Open Sauce Bold Italics" charset="1" panose="00000800000000000000"/>
      <p:regular r:id="rId35"/>
    </p:embeddedFont>
    <p:embeddedFont>
      <p:font typeface="Open Sauce Light" charset="1" panose="00000400000000000000"/>
      <p:regular r:id="rId36"/>
    </p:embeddedFont>
    <p:embeddedFont>
      <p:font typeface="Open Sauce Light Italics" charset="1" panose="00000400000000000000"/>
      <p:regular r:id="rId37"/>
    </p:embeddedFont>
    <p:embeddedFont>
      <p:font typeface="Open Sauce Medium" charset="1" panose="00000600000000000000"/>
      <p:regular r:id="rId38"/>
    </p:embeddedFont>
    <p:embeddedFont>
      <p:font typeface="Open Sauce Medium Italics" charset="1" panose="00000600000000000000"/>
      <p:regular r:id="rId39"/>
    </p:embeddedFont>
    <p:embeddedFont>
      <p:font typeface="Open Sauce Semi-Bold" charset="1" panose="00000700000000000000"/>
      <p:regular r:id="rId40"/>
    </p:embeddedFont>
    <p:embeddedFont>
      <p:font typeface="Open Sauce Semi-Bold Italics" charset="1" panose="00000700000000000000"/>
      <p:regular r:id="rId41"/>
    </p:embeddedFont>
    <p:embeddedFont>
      <p:font typeface="Open Sauce Heavy" charset="1" panose="00000A00000000000000"/>
      <p:regular r:id="rId42"/>
    </p:embeddedFont>
    <p:embeddedFont>
      <p:font typeface="Open Sauce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57.xml" Type="http://schemas.openxmlformats.org/officeDocument/2006/relationships/slide"/><Relationship Id="rId101" Target="slides/slide58.xml" Type="http://schemas.openxmlformats.org/officeDocument/2006/relationships/slide"/><Relationship Id="rId102" Target="slides/slide59.xml" Type="http://schemas.openxmlformats.org/officeDocument/2006/relationships/slide"/><Relationship Id="rId103" Target="slides/slide60.xml" Type="http://schemas.openxmlformats.org/officeDocument/2006/relationships/slide"/><Relationship Id="rId104" Target="slides/slide61.xml" Type="http://schemas.openxmlformats.org/officeDocument/2006/relationships/slide"/><Relationship Id="rId105" Target="slides/slide62.xml" Type="http://schemas.openxmlformats.org/officeDocument/2006/relationships/slide"/><Relationship Id="rId106" Target="slides/slide63.xml" Type="http://schemas.openxmlformats.org/officeDocument/2006/relationships/slide"/><Relationship Id="rId107" Target="slides/slide64.xml" Type="http://schemas.openxmlformats.org/officeDocument/2006/relationships/slide"/><Relationship Id="rId108" Target="slides/slide65.xml" Type="http://schemas.openxmlformats.org/officeDocument/2006/relationships/slide"/><Relationship Id="rId109" Target="slides/slide66.xml" Type="http://schemas.openxmlformats.org/officeDocument/2006/relationships/slide"/><Relationship Id="rId11" Target="fonts/font11.fntdata" Type="http://schemas.openxmlformats.org/officeDocument/2006/relationships/font"/><Relationship Id="rId110" Target="slides/slide67.xml" Type="http://schemas.openxmlformats.org/officeDocument/2006/relationships/slide"/><Relationship Id="rId111" Target="slides/slide68.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58" Target="slides/slide15.xml" Type="http://schemas.openxmlformats.org/officeDocument/2006/relationships/slide"/><Relationship Id="rId59" Target="slides/slide16.xml" Type="http://schemas.openxmlformats.org/officeDocument/2006/relationships/slide"/><Relationship Id="rId6" Target="fonts/font6.fntdata" Type="http://schemas.openxmlformats.org/officeDocument/2006/relationships/font"/><Relationship Id="rId60" Target="slides/slide17.xml" Type="http://schemas.openxmlformats.org/officeDocument/2006/relationships/slide"/><Relationship Id="rId61" Target="slides/slide18.xml" Type="http://schemas.openxmlformats.org/officeDocument/2006/relationships/slide"/><Relationship Id="rId62" Target="slides/slide19.xml" Type="http://schemas.openxmlformats.org/officeDocument/2006/relationships/slide"/><Relationship Id="rId63" Target="slides/slide20.xml" Type="http://schemas.openxmlformats.org/officeDocument/2006/relationships/slide"/><Relationship Id="rId64" Target="slides/slide21.xml" Type="http://schemas.openxmlformats.org/officeDocument/2006/relationships/slide"/><Relationship Id="rId65" Target="slides/slide22.xml" Type="http://schemas.openxmlformats.org/officeDocument/2006/relationships/slide"/><Relationship Id="rId66" Target="slides/slide23.xml" Type="http://schemas.openxmlformats.org/officeDocument/2006/relationships/slide"/><Relationship Id="rId67" Target="slides/slide24.xml" Type="http://schemas.openxmlformats.org/officeDocument/2006/relationships/slide"/><Relationship Id="rId68" Target="slides/slide25.xml" Type="http://schemas.openxmlformats.org/officeDocument/2006/relationships/slide"/><Relationship Id="rId69" Target="slides/slide26.xml" Type="http://schemas.openxmlformats.org/officeDocument/2006/relationships/slide"/><Relationship Id="rId7" Target="fonts/font7.fntdata" Type="http://schemas.openxmlformats.org/officeDocument/2006/relationships/font"/><Relationship Id="rId70" Target="slides/slide27.xml" Type="http://schemas.openxmlformats.org/officeDocument/2006/relationships/slide"/><Relationship Id="rId71" Target="slides/slide28.xml" Type="http://schemas.openxmlformats.org/officeDocument/2006/relationships/slide"/><Relationship Id="rId72" Target="slides/slide29.xml" Type="http://schemas.openxmlformats.org/officeDocument/2006/relationships/slide"/><Relationship Id="rId73" Target="slides/slide30.xml" Type="http://schemas.openxmlformats.org/officeDocument/2006/relationships/slide"/><Relationship Id="rId74" Target="slides/slide31.xml" Type="http://schemas.openxmlformats.org/officeDocument/2006/relationships/slide"/><Relationship Id="rId75" Target="slides/slide32.xml" Type="http://schemas.openxmlformats.org/officeDocument/2006/relationships/slide"/><Relationship Id="rId76" Target="slides/slide33.xml" Type="http://schemas.openxmlformats.org/officeDocument/2006/relationships/slide"/><Relationship Id="rId77" Target="slides/slide34.xml" Type="http://schemas.openxmlformats.org/officeDocument/2006/relationships/slide"/><Relationship Id="rId78" Target="slides/slide35.xml" Type="http://schemas.openxmlformats.org/officeDocument/2006/relationships/slide"/><Relationship Id="rId79" Target="slides/slide36.xml" Type="http://schemas.openxmlformats.org/officeDocument/2006/relationships/slide"/><Relationship Id="rId8" Target="fonts/font8.fntdata" Type="http://schemas.openxmlformats.org/officeDocument/2006/relationships/font"/><Relationship Id="rId80" Target="slides/slide37.xml" Type="http://schemas.openxmlformats.org/officeDocument/2006/relationships/slide"/><Relationship Id="rId81" Target="slides/slide38.xml" Type="http://schemas.openxmlformats.org/officeDocument/2006/relationships/slide"/><Relationship Id="rId82" Target="slides/slide39.xml" Type="http://schemas.openxmlformats.org/officeDocument/2006/relationships/slide"/><Relationship Id="rId83" Target="slides/slide40.xml" Type="http://schemas.openxmlformats.org/officeDocument/2006/relationships/slide"/><Relationship Id="rId84" Target="slides/slide41.xml" Type="http://schemas.openxmlformats.org/officeDocument/2006/relationships/slide"/><Relationship Id="rId85" Target="slides/slide42.xml" Type="http://schemas.openxmlformats.org/officeDocument/2006/relationships/slide"/><Relationship Id="rId86" Target="slides/slide43.xml" Type="http://schemas.openxmlformats.org/officeDocument/2006/relationships/slide"/><Relationship Id="rId87" Target="slides/slide44.xml" Type="http://schemas.openxmlformats.org/officeDocument/2006/relationships/slide"/><Relationship Id="rId88" Target="slides/slide45.xml" Type="http://schemas.openxmlformats.org/officeDocument/2006/relationships/slide"/><Relationship Id="rId89" Target="slides/slide46.xml" Type="http://schemas.openxmlformats.org/officeDocument/2006/relationships/slide"/><Relationship Id="rId9" Target="fonts/font9.fntdata" Type="http://schemas.openxmlformats.org/officeDocument/2006/relationships/font"/><Relationship Id="rId90" Target="slides/slide47.xml" Type="http://schemas.openxmlformats.org/officeDocument/2006/relationships/slide"/><Relationship Id="rId91" Target="slides/slide48.xml" Type="http://schemas.openxmlformats.org/officeDocument/2006/relationships/slide"/><Relationship Id="rId92" Target="slides/slide49.xml" Type="http://schemas.openxmlformats.org/officeDocument/2006/relationships/slide"/><Relationship Id="rId93" Target="slides/slide50.xml" Type="http://schemas.openxmlformats.org/officeDocument/2006/relationships/slide"/><Relationship Id="rId94" Target="slides/slide51.xml" Type="http://schemas.openxmlformats.org/officeDocument/2006/relationships/slide"/><Relationship Id="rId95" Target="slides/slide52.xml" Type="http://schemas.openxmlformats.org/officeDocument/2006/relationships/slide"/><Relationship Id="rId96" Target="slides/slide53.xml" Type="http://schemas.openxmlformats.org/officeDocument/2006/relationships/slide"/><Relationship Id="rId97" Target="slides/slide54.xml" Type="http://schemas.openxmlformats.org/officeDocument/2006/relationships/slide"/><Relationship Id="rId98" Target="slides/slide55.xml" Type="http://schemas.openxmlformats.org/officeDocument/2006/relationships/slide"/><Relationship Id="rId99" Target="slides/slide56.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2.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3.png" Type="http://schemas.openxmlformats.org/officeDocument/2006/relationships/image"/><Relationship Id="rId5" Target="../media/image44.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63.jpeg" Type="http://schemas.openxmlformats.org/officeDocument/2006/relationships/image"/><Relationship Id="rId4" Target="../media/image6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66.jpeg" Type="http://schemas.openxmlformats.org/officeDocument/2006/relationships/image"/><Relationship Id="rId4" Target="../media/image67.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https://fki.tic.heia-fr.ch/databases/iam-handwriting-database" TargetMode="External" Type="http://schemas.openxmlformats.org/officeDocument/2006/relationships/hyperlink"/></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png" Type="http://schemas.openxmlformats.org/officeDocument/2006/relationships/image"/><Relationship Id="rId4" Target="../media/image107.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png" Type="http://schemas.openxmlformats.org/officeDocument/2006/relationships/image"/><Relationship Id="rId4" Target="../media/image110.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png" Type="http://schemas.openxmlformats.org/officeDocument/2006/relationships/image"/><Relationship Id="rId4" Target="../media/image1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 Id="rId3" Target="../media/image123.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4.pn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4.pn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https://github.com/ElyorS/AI_Application_Final_exam/tree/main" TargetMode="External" Type="http://schemas.openxmlformats.org/officeDocument/2006/relationships/hyperlink"/></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29.pn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1087100" y="3086100"/>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10113" y="2652012"/>
            <a:ext cx="1276987" cy="1276987"/>
          </a:xfrm>
          <a:custGeom>
            <a:avLst/>
            <a:gdLst/>
            <a:ahLst/>
            <a:cxnLst/>
            <a:rect r="r" b="b" t="t" l="l"/>
            <a:pathLst>
              <a:path h="1276987" w="1276987">
                <a:moveTo>
                  <a:pt x="0" y="0"/>
                </a:moveTo>
                <a:lnTo>
                  <a:pt x="1276987" y="0"/>
                </a:lnTo>
                <a:lnTo>
                  <a:pt x="1276987" y="1276987"/>
                </a:lnTo>
                <a:lnTo>
                  <a:pt x="0" y="12769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73591" y="-236009"/>
            <a:ext cx="1264709" cy="1264709"/>
          </a:xfrm>
          <a:custGeom>
            <a:avLst/>
            <a:gdLst/>
            <a:ahLst/>
            <a:cxnLst/>
            <a:rect r="r" b="b" t="t" l="l"/>
            <a:pathLst>
              <a:path h="1264709" w="1264709">
                <a:moveTo>
                  <a:pt x="0" y="0"/>
                </a:moveTo>
                <a:lnTo>
                  <a:pt x="1264709" y="0"/>
                </a:lnTo>
                <a:lnTo>
                  <a:pt x="1264709" y="1264709"/>
                </a:lnTo>
                <a:lnTo>
                  <a:pt x="0" y="12647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682761">
            <a:off x="-1383321" y="-18594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974753" y="5176455"/>
            <a:ext cx="8883055" cy="695325"/>
          </a:xfrm>
          <a:prstGeom prst="rect">
            <a:avLst/>
          </a:prstGeom>
        </p:spPr>
        <p:txBody>
          <a:bodyPr anchor="t" rtlCol="false" tIns="0" lIns="0" bIns="0" rIns="0">
            <a:spAutoFit/>
          </a:bodyPr>
          <a:lstStyle/>
          <a:p>
            <a:pPr>
              <a:lnSpc>
                <a:spcPts val="5076"/>
              </a:lnSpc>
            </a:pPr>
            <a:r>
              <a:rPr lang="en-US" sz="4230" spc="287">
                <a:solidFill>
                  <a:srgbClr val="F35000"/>
                </a:solidFill>
                <a:latin typeface="Codec Pro ExtraBold"/>
              </a:rPr>
              <a:t>RECOGNITION</a:t>
            </a:r>
          </a:p>
        </p:txBody>
      </p:sp>
      <p:sp>
        <p:nvSpPr>
          <p:cNvPr name="TextBox 7" id="7"/>
          <p:cNvSpPr txBox="true"/>
          <p:nvPr/>
        </p:nvSpPr>
        <p:spPr>
          <a:xfrm rot="0">
            <a:off x="2515749" y="3195255"/>
            <a:ext cx="8883055" cy="2038350"/>
          </a:xfrm>
          <a:prstGeom prst="rect">
            <a:avLst/>
          </a:prstGeom>
        </p:spPr>
        <p:txBody>
          <a:bodyPr anchor="t" rtlCol="false" tIns="0" lIns="0" bIns="0" rIns="0">
            <a:spAutoFit/>
          </a:bodyPr>
          <a:lstStyle/>
          <a:p>
            <a:pPr algn="ctr">
              <a:lnSpc>
                <a:spcPts val="7679"/>
              </a:lnSpc>
            </a:pPr>
            <a:r>
              <a:rPr lang="en-US" sz="6399" spc="435">
                <a:solidFill>
                  <a:srgbClr val="000000"/>
                </a:solidFill>
                <a:latin typeface="Codec Pro ExtraBold"/>
              </a:rPr>
              <a:t>HANDWRITTEN   CHARACTER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83871"/>
        </a:solidFill>
      </p:bgPr>
    </p:bg>
    <p:spTree>
      <p:nvGrpSpPr>
        <p:cNvPr id="1" name=""/>
        <p:cNvGrpSpPr/>
        <p:nvPr/>
      </p:nvGrpSpPr>
      <p:grpSpPr>
        <a:xfrm>
          <a:off x="0" y="0"/>
          <a:ext cx="0" cy="0"/>
          <a:chOff x="0" y="0"/>
          <a:chExt cx="0" cy="0"/>
        </a:xfrm>
      </p:grpSpPr>
      <p:sp>
        <p:nvSpPr>
          <p:cNvPr name="Freeform 2" id="2"/>
          <p:cNvSpPr/>
          <p:nvPr/>
        </p:nvSpPr>
        <p:spPr>
          <a:xfrm flipH="false" flipV="false" rot="0">
            <a:off x="8332809" y="600359"/>
            <a:ext cx="9955191" cy="9955191"/>
          </a:xfrm>
          <a:custGeom>
            <a:avLst/>
            <a:gdLst/>
            <a:ahLst/>
            <a:cxnLst/>
            <a:rect r="r" b="b" t="t" l="l"/>
            <a:pathLst>
              <a:path h="9955191" w="9955191">
                <a:moveTo>
                  <a:pt x="0" y="0"/>
                </a:moveTo>
                <a:lnTo>
                  <a:pt x="9955191" y="0"/>
                </a:lnTo>
                <a:lnTo>
                  <a:pt x="9955191" y="9955191"/>
                </a:lnTo>
                <a:lnTo>
                  <a:pt x="0" y="9955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99947" y="4188746"/>
            <a:ext cx="9420914" cy="4653705"/>
          </a:xfrm>
          <a:custGeom>
            <a:avLst/>
            <a:gdLst/>
            <a:ahLst/>
            <a:cxnLst/>
            <a:rect r="r" b="b" t="t" l="l"/>
            <a:pathLst>
              <a:path h="4653705" w="9420914">
                <a:moveTo>
                  <a:pt x="0" y="0"/>
                </a:moveTo>
                <a:lnTo>
                  <a:pt x="9420914" y="0"/>
                </a:lnTo>
                <a:lnTo>
                  <a:pt x="9420914" y="4653705"/>
                </a:lnTo>
                <a:lnTo>
                  <a:pt x="0" y="4653705"/>
                </a:lnTo>
                <a:lnTo>
                  <a:pt x="0" y="0"/>
                </a:lnTo>
                <a:close/>
              </a:path>
            </a:pathLst>
          </a:custGeom>
          <a:blipFill>
            <a:blip r:embed="rId4"/>
            <a:stretch>
              <a:fillRect l="0" t="0" r="0" b="0"/>
            </a:stretch>
          </a:blipFill>
        </p:spPr>
      </p:sp>
      <p:sp>
        <p:nvSpPr>
          <p:cNvPr name="Freeform 4" id="4"/>
          <p:cNvSpPr/>
          <p:nvPr/>
        </p:nvSpPr>
        <p:spPr>
          <a:xfrm flipH="false" flipV="false" rot="0">
            <a:off x="-398755" y="1962392"/>
            <a:ext cx="2222506" cy="8794090"/>
          </a:xfrm>
          <a:custGeom>
            <a:avLst/>
            <a:gdLst/>
            <a:ahLst/>
            <a:cxnLst/>
            <a:rect r="r" b="b" t="t" l="l"/>
            <a:pathLst>
              <a:path h="8794090" w="2222506">
                <a:moveTo>
                  <a:pt x="0" y="0"/>
                </a:moveTo>
                <a:lnTo>
                  <a:pt x="2222507" y="0"/>
                </a:lnTo>
                <a:lnTo>
                  <a:pt x="2222507" y="8794089"/>
                </a:lnTo>
                <a:lnTo>
                  <a:pt x="0" y="8794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953344" y="942975"/>
            <a:ext cx="6379465" cy="811522"/>
          </a:xfrm>
          <a:prstGeom prst="rect">
            <a:avLst/>
          </a:prstGeom>
        </p:spPr>
        <p:txBody>
          <a:bodyPr anchor="t" rtlCol="false" tIns="0" lIns="0" bIns="0" rIns="0">
            <a:spAutoFit/>
          </a:bodyPr>
          <a:lstStyle/>
          <a:p>
            <a:pPr>
              <a:lnSpc>
                <a:spcPts val="6719"/>
              </a:lnSpc>
              <a:spcBef>
                <a:spcPct val="0"/>
              </a:spcBef>
            </a:pPr>
            <a:r>
              <a:rPr lang="en-US" sz="4800" spc="48">
                <a:solidFill>
                  <a:srgbClr val="FFFFFF"/>
                </a:solidFill>
                <a:latin typeface="Canva Sans 1"/>
              </a:rPr>
              <a:t>Model Architecture:</a:t>
            </a:r>
          </a:p>
        </p:txBody>
      </p:sp>
      <p:sp>
        <p:nvSpPr>
          <p:cNvPr name="TextBox 6" id="6"/>
          <p:cNvSpPr txBox="true"/>
          <p:nvPr/>
        </p:nvSpPr>
        <p:spPr>
          <a:xfrm rot="0">
            <a:off x="2304869" y="2586995"/>
            <a:ext cx="5358105" cy="5928371"/>
          </a:xfrm>
          <a:prstGeom prst="rect">
            <a:avLst/>
          </a:prstGeom>
        </p:spPr>
        <p:txBody>
          <a:bodyPr anchor="t" rtlCol="false" tIns="0" lIns="0" bIns="0" rIns="0">
            <a:spAutoFit/>
          </a:bodyPr>
          <a:lstStyle/>
          <a:p>
            <a:pPr algn="ctr">
              <a:lnSpc>
                <a:spcPts val="2932"/>
              </a:lnSpc>
              <a:spcBef>
                <a:spcPct val="0"/>
              </a:spcBef>
            </a:pPr>
            <a:r>
              <a:rPr lang="en-US" sz="2094" spc="20">
                <a:solidFill>
                  <a:srgbClr val="FFFFFF"/>
                </a:solidFill>
                <a:latin typeface="Canva Sans 1"/>
              </a:rPr>
              <a:t>The model architecture phase involves designing the </a:t>
            </a:r>
            <a:r>
              <a:rPr lang="en-US" sz="2094" spc="20">
                <a:solidFill>
                  <a:srgbClr val="F37221"/>
                </a:solidFill>
                <a:latin typeface="Canva Sans 1"/>
              </a:rPr>
              <a:t>Convolutional Neural Network (CNN)</a:t>
            </a:r>
            <a:r>
              <a:rPr lang="en-US" sz="2094" spc="20">
                <a:solidFill>
                  <a:srgbClr val="FFFFFF"/>
                </a:solidFill>
                <a:latin typeface="Canva Sans 1"/>
              </a:rPr>
              <a:t> structure, which is a critical component of the handwritten character recognition system. This design includes determining the number of convolutional layers, their respective filter sizes, the presence of pooling layers, fully connected layers, and selecting appropriate activation functions for each layer. Additionally, techniques such as </a:t>
            </a:r>
            <a:r>
              <a:rPr lang="en-US" sz="2094" spc="20">
                <a:solidFill>
                  <a:srgbClr val="F37221"/>
                </a:solidFill>
                <a:latin typeface="Canva Sans 1"/>
              </a:rPr>
              <a:t>dropout </a:t>
            </a:r>
            <a:r>
              <a:rPr lang="en-US" sz="2094" spc="20">
                <a:solidFill>
                  <a:srgbClr val="FFFFFF"/>
                </a:solidFill>
                <a:latin typeface="Canva Sans 1"/>
              </a:rPr>
              <a:t>and </a:t>
            </a:r>
            <a:r>
              <a:rPr lang="en-US" sz="2094" spc="20">
                <a:solidFill>
                  <a:srgbClr val="F37221"/>
                </a:solidFill>
                <a:latin typeface="Canva Sans 1"/>
              </a:rPr>
              <a:t>batch normalization</a:t>
            </a:r>
            <a:r>
              <a:rPr lang="en-US" sz="2094" spc="20">
                <a:solidFill>
                  <a:srgbClr val="FFFFFF"/>
                </a:solidFill>
                <a:latin typeface="Canva Sans 1"/>
              </a:rPr>
              <a:t> may be employed to enhance the model's ability to generalize and perform well on diverse character inputs.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0"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183871"/>
            </a:solidFill>
          </p:spPr>
        </p:sp>
        <p:sp>
          <p:nvSpPr>
            <p:cNvPr name="TextBox 4" id="4"/>
            <p:cNvSpPr txBox="true"/>
            <p:nvPr/>
          </p:nvSpPr>
          <p:spPr>
            <a:xfrm>
              <a:off x="0" y="-38100"/>
              <a:ext cx="812800" cy="2747433"/>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2167479" y="-4240424"/>
            <a:ext cx="8480848" cy="84808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3871"/>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6055198" y="5770375"/>
            <a:ext cx="8638916" cy="4680809"/>
          </a:xfrm>
          <a:custGeom>
            <a:avLst/>
            <a:gdLst/>
            <a:ahLst/>
            <a:cxnLst/>
            <a:rect r="r" b="b" t="t" l="l"/>
            <a:pathLst>
              <a:path h="4680809" w="8638916">
                <a:moveTo>
                  <a:pt x="0" y="0"/>
                </a:moveTo>
                <a:lnTo>
                  <a:pt x="8638916" y="0"/>
                </a:lnTo>
                <a:lnTo>
                  <a:pt x="8638916" y="4680809"/>
                </a:lnTo>
                <a:lnTo>
                  <a:pt x="0" y="4680809"/>
                </a:lnTo>
                <a:lnTo>
                  <a:pt x="0" y="0"/>
                </a:lnTo>
                <a:close/>
              </a:path>
            </a:pathLst>
          </a:custGeom>
          <a:blipFill>
            <a:blip r:embed="rId2"/>
            <a:stretch>
              <a:fillRect l="-678" t="-18745" r="0" b="0"/>
            </a:stretch>
          </a:blipFill>
        </p:spPr>
      </p:sp>
      <p:sp>
        <p:nvSpPr>
          <p:cNvPr name="Freeform 9" id="9"/>
          <p:cNvSpPr/>
          <p:nvPr/>
        </p:nvSpPr>
        <p:spPr>
          <a:xfrm flipH="false" flipV="false" rot="0">
            <a:off x="13668727" y="1059397"/>
            <a:ext cx="3944218" cy="1144485"/>
          </a:xfrm>
          <a:custGeom>
            <a:avLst/>
            <a:gdLst/>
            <a:ahLst/>
            <a:cxnLst/>
            <a:rect r="r" b="b" t="t" l="l"/>
            <a:pathLst>
              <a:path h="1144485" w="3944218">
                <a:moveTo>
                  <a:pt x="0" y="0"/>
                </a:moveTo>
                <a:lnTo>
                  <a:pt x="3944218" y="0"/>
                </a:lnTo>
                <a:lnTo>
                  <a:pt x="3944218" y="1144485"/>
                </a:lnTo>
                <a:lnTo>
                  <a:pt x="0" y="1144485"/>
                </a:lnTo>
                <a:lnTo>
                  <a:pt x="0" y="0"/>
                </a:lnTo>
                <a:close/>
              </a:path>
            </a:pathLst>
          </a:custGeom>
          <a:blipFill>
            <a:blip r:embed="rId3"/>
            <a:stretch>
              <a:fillRect l="0" t="0" r="0" b="0"/>
            </a:stretch>
          </a:blipFill>
        </p:spPr>
      </p:sp>
      <p:sp>
        <p:nvSpPr>
          <p:cNvPr name="TextBox 10" id="10"/>
          <p:cNvSpPr txBox="true"/>
          <p:nvPr/>
        </p:nvSpPr>
        <p:spPr>
          <a:xfrm rot="0">
            <a:off x="3419767" y="583761"/>
            <a:ext cx="8677765" cy="730742"/>
          </a:xfrm>
          <a:prstGeom prst="rect">
            <a:avLst/>
          </a:prstGeom>
        </p:spPr>
        <p:txBody>
          <a:bodyPr anchor="t" rtlCol="false" tIns="0" lIns="0" bIns="0" rIns="0">
            <a:spAutoFit/>
          </a:bodyPr>
          <a:lstStyle/>
          <a:p>
            <a:pPr marL="0" indent="0" lvl="0">
              <a:lnSpc>
                <a:spcPts val="5856"/>
              </a:lnSpc>
            </a:pPr>
            <a:r>
              <a:rPr lang="en-US" sz="4800" spc="240">
                <a:solidFill>
                  <a:srgbClr val="1F4A96"/>
                </a:solidFill>
                <a:latin typeface="Canva Sans 2 Bold"/>
              </a:rPr>
              <a:t>Deep Learning Framework</a:t>
            </a:r>
          </a:p>
        </p:txBody>
      </p:sp>
      <p:sp>
        <p:nvSpPr>
          <p:cNvPr name="TextBox 11" id="11"/>
          <p:cNvSpPr txBox="true"/>
          <p:nvPr/>
        </p:nvSpPr>
        <p:spPr>
          <a:xfrm rot="0">
            <a:off x="3419767" y="2160988"/>
            <a:ext cx="9915585" cy="3084362"/>
          </a:xfrm>
          <a:prstGeom prst="rect">
            <a:avLst/>
          </a:prstGeom>
        </p:spPr>
        <p:txBody>
          <a:bodyPr anchor="t" rtlCol="false" tIns="0" lIns="0" bIns="0" rIns="0">
            <a:spAutoFit/>
          </a:bodyPr>
          <a:lstStyle/>
          <a:p>
            <a:pPr>
              <a:lnSpc>
                <a:spcPts val="2734"/>
              </a:lnSpc>
            </a:pPr>
            <a:r>
              <a:rPr lang="en-US" sz="2278" spc="113">
                <a:solidFill>
                  <a:srgbClr val="000000"/>
                </a:solidFill>
                <a:latin typeface="Canva Sans 2"/>
              </a:rPr>
              <a:t>The choice of the deep learning framework is a fundamental decision in the project. </a:t>
            </a:r>
            <a:r>
              <a:rPr lang="en-US" sz="2278" spc="113">
                <a:solidFill>
                  <a:srgbClr val="F37221"/>
                </a:solidFill>
                <a:latin typeface="Canva Sans 2"/>
              </a:rPr>
              <a:t>TensorFlow</a:t>
            </a:r>
            <a:r>
              <a:rPr lang="en-US" sz="2278" spc="113">
                <a:solidFill>
                  <a:srgbClr val="000000"/>
                </a:solidFill>
                <a:latin typeface="Canva Sans 2"/>
              </a:rPr>
              <a:t>, a widely recognized framework, is selected due to its strong suitability for image recognition tasks. TensorFlow is known for its scalability, ease of use, and robust community support. Within </a:t>
            </a:r>
            <a:r>
              <a:rPr lang="en-US" sz="2278" spc="113">
                <a:solidFill>
                  <a:srgbClr val="F37221"/>
                </a:solidFill>
                <a:latin typeface="Canva Sans 2"/>
              </a:rPr>
              <a:t>TensorFlow</a:t>
            </a:r>
            <a:r>
              <a:rPr lang="en-US" sz="2278" spc="113">
                <a:solidFill>
                  <a:srgbClr val="000000"/>
                </a:solidFill>
                <a:latin typeface="Canva Sans 2"/>
              </a:rPr>
              <a:t>, </a:t>
            </a:r>
            <a:r>
              <a:rPr lang="en-US" sz="2278" spc="113">
                <a:solidFill>
                  <a:srgbClr val="F37221"/>
                </a:solidFill>
                <a:latin typeface="Canva Sans 2"/>
              </a:rPr>
              <a:t>Keras</a:t>
            </a:r>
            <a:r>
              <a:rPr lang="en-US" sz="2278" spc="113">
                <a:solidFill>
                  <a:srgbClr val="000000"/>
                </a:solidFill>
                <a:latin typeface="Canva Sans 2"/>
              </a:rPr>
              <a:t>, a high-level neural networks API, will be utilized for model development. </a:t>
            </a:r>
            <a:r>
              <a:rPr lang="en-US" sz="2278" spc="113">
                <a:solidFill>
                  <a:srgbClr val="F37221"/>
                </a:solidFill>
                <a:latin typeface="Canva Sans 2"/>
              </a:rPr>
              <a:t>Keras </a:t>
            </a:r>
            <a:r>
              <a:rPr lang="en-US" sz="2278" spc="113">
                <a:solidFill>
                  <a:srgbClr val="000000"/>
                </a:solidFill>
                <a:latin typeface="Canva Sans 2"/>
              </a:rPr>
              <a:t>simplifies the process of designing, training, and evaluating deep learning models, contributing to the project's efficiency.</a:t>
            </a:r>
          </a:p>
        </p:txBody>
      </p:sp>
      <p:sp>
        <p:nvSpPr>
          <p:cNvPr name="TextBox 12" id="12"/>
          <p:cNvSpPr txBox="true"/>
          <p:nvPr/>
        </p:nvSpPr>
        <p:spPr>
          <a:xfrm rot="0">
            <a:off x="-4483935" y="8311187"/>
            <a:ext cx="4714145" cy="409575"/>
          </a:xfrm>
          <a:prstGeom prst="rect">
            <a:avLst/>
          </a:prstGeom>
        </p:spPr>
        <p:txBody>
          <a:bodyPr anchor="t" rtlCol="false" tIns="0" lIns="0" bIns="0" rIns="0">
            <a:spAutoFit/>
          </a:bodyPr>
          <a:lstStyle/>
          <a:p>
            <a:pPr algn="ctr">
              <a:lnSpc>
                <a:spcPts val="3240"/>
              </a:lnSpc>
            </a:pPr>
            <a:r>
              <a:rPr lang="en-US" sz="2700">
                <a:solidFill>
                  <a:srgbClr val="000000"/>
                </a:solidFill>
                <a:latin typeface="Open Sauce Semi-Bold"/>
              </a:rPr>
              <a:t>KPI # 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682533" y="8863553"/>
            <a:ext cx="4769224" cy="2384612"/>
          </a:xfrm>
          <a:custGeom>
            <a:avLst/>
            <a:gdLst/>
            <a:ahLst/>
            <a:cxnLst/>
            <a:rect r="r" b="b" t="t" l="l"/>
            <a:pathLst>
              <a:path h="2384612" w="4769224">
                <a:moveTo>
                  <a:pt x="0" y="0"/>
                </a:moveTo>
                <a:lnTo>
                  <a:pt x="4769224" y="0"/>
                </a:lnTo>
                <a:lnTo>
                  <a:pt x="4769224" y="2384612"/>
                </a:lnTo>
                <a:lnTo>
                  <a:pt x="0" y="2384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8598" y="0"/>
            <a:ext cx="2534336" cy="1689557"/>
          </a:xfrm>
          <a:custGeom>
            <a:avLst/>
            <a:gdLst/>
            <a:ahLst/>
            <a:cxnLst/>
            <a:rect r="r" b="b" t="t" l="l"/>
            <a:pathLst>
              <a:path h="1689557" w="2534336">
                <a:moveTo>
                  <a:pt x="0" y="0"/>
                </a:moveTo>
                <a:lnTo>
                  <a:pt x="2534336" y="0"/>
                </a:lnTo>
                <a:lnTo>
                  <a:pt x="2534336" y="1689557"/>
                </a:lnTo>
                <a:lnTo>
                  <a:pt x="0" y="16895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54057" y="3315021"/>
            <a:ext cx="7753672" cy="4342056"/>
          </a:xfrm>
          <a:custGeom>
            <a:avLst/>
            <a:gdLst/>
            <a:ahLst/>
            <a:cxnLst/>
            <a:rect r="r" b="b" t="t" l="l"/>
            <a:pathLst>
              <a:path h="4342056" w="7753672">
                <a:moveTo>
                  <a:pt x="0" y="0"/>
                </a:moveTo>
                <a:lnTo>
                  <a:pt x="7753671" y="0"/>
                </a:lnTo>
                <a:lnTo>
                  <a:pt x="7753671" y="4342056"/>
                </a:lnTo>
                <a:lnTo>
                  <a:pt x="0" y="4342056"/>
                </a:lnTo>
                <a:lnTo>
                  <a:pt x="0" y="0"/>
                </a:lnTo>
                <a:close/>
              </a:path>
            </a:pathLst>
          </a:custGeom>
          <a:blipFill>
            <a:blip r:embed="rId6"/>
            <a:stretch>
              <a:fillRect l="0" t="0" r="0" b="0"/>
            </a:stretch>
          </a:blipFill>
        </p:spPr>
      </p:sp>
      <p:sp>
        <p:nvSpPr>
          <p:cNvPr name="Freeform 5" id="5"/>
          <p:cNvSpPr/>
          <p:nvPr/>
        </p:nvSpPr>
        <p:spPr>
          <a:xfrm flipH="false" flipV="false" rot="0">
            <a:off x="17259300" y="-1215142"/>
            <a:ext cx="6029655" cy="12059310"/>
          </a:xfrm>
          <a:custGeom>
            <a:avLst/>
            <a:gdLst/>
            <a:ahLst/>
            <a:cxnLst/>
            <a:rect r="r" b="b" t="t" l="l"/>
            <a:pathLst>
              <a:path h="12059310" w="6029655">
                <a:moveTo>
                  <a:pt x="0" y="0"/>
                </a:moveTo>
                <a:lnTo>
                  <a:pt x="6029655" y="0"/>
                </a:lnTo>
                <a:lnTo>
                  <a:pt x="6029655" y="12059310"/>
                </a:lnTo>
                <a:lnTo>
                  <a:pt x="0" y="120593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787972" y="2928950"/>
            <a:ext cx="12295876" cy="10509296"/>
          </a:xfrm>
          <a:custGeom>
            <a:avLst/>
            <a:gdLst/>
            <a:ahLst/>
            <a:cxnLst/>
            <a:rect r="r" b="b" t="t" l="l"/>
            <a:pathLst>
              <a:path h="10509296" w="12295876">
                <a:moveTo>
                  <a:pt x="0" y="0"/>
                </a:moveTo>
                <a:lnTo>
                  <a:pt x="12295876" y="0"/>
                </a:lnTo>
                <a:lnTo>
                  <a:pt x="12295876" y="10509295"/>
                </a:lnTo>
                <a:lnTo>
                  <a:pt x="0" y="10509295"/>
                </a:lnTo>
                <a:lnTo>
                  <a:pt x="0" y="0"/>
                </a:lnTo>
                <a:close/>
              </a:path>
            </a:pathLst>
          </a:custGeom>
          <a:blipFill>
            <a:blip r:embed="rId9">
              <a:alphaModFix amt="69000"/>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4017833" y="506314"/>
            <a:ext cx="10829372" cy="803781"/>
          </a:xfrm>
          <a:prstGeom prst="rect">
            <a:avLst/>
          </a:prstGeom>
        </p:spPr>
        <p:txBody>
          <a:bodyPr anchor="t" rtlCol="false" tIns="0" lIns="0" bIns="0" rIns="0">
            <a:spAutoFit/>
          </a:bodyPr>
          <a:lstStyle/>
          <a:p>
            <a:pPr algn="ctr" marL="0" indent="0" lvl="0">
              <a:lnSpc>
                <a:spcPts val="6669"/>
              </a:lnSpc>
              <a:spcBef>
                <a:spcPct val="0"/>
              </a:spcBef>
            </a:pPr>
            <a:r>
              <a:rPr lang="en-US" sz="4833" spc="241">
                <a:solidFill>
                  <a:srgbClr val="F47C00"/>
                </a:solidFill>
                <a:latin typeface="Canva Sans 2 Bold"/>
              </a:rPr>
              <a:t> Model Training Process</a:t>
            </a:r>
          </a:p>
        </p:txBody>
      </p:sp>
      <p:sp>
        <p:nvSpPr>
          <p:cNvPr name="TextBox 8" id="8"/>
          <p:cNvSpPr txBox="true"/>
          <p:nvPr/>
        </p:nvSpPr>
        <p:spPr>
          <a:xfrm rot="0">
            <a:off x="2598182" y="1949090"/>
            <a:ext cx="8166104" cy="6789615"/>
          </a:xfrm>
          <a:prstGeom prst="rect">
            <a:avLst/>
          </a:prstGeom>
        </p:spPr>
        <p:txBody>
          <a:bodyPr anchor="t" rtlCol="false" tIns="0" lIns="0" bIns="0" rIns="0">
            <a:spAutoFit/>
          </a:bodyPr>
          <a:lstStyle/>
          <a:p>
            <a:pPr>
              <a:lnSpc>
                <a:spcPts val="3221"/>
              </a:lnSpc>
            </a:pPr>
            <a:r>
              <a:rPr lang="en-US" sz="2301" spc="23">
                <a:solidFill>
                  <a:srgbClr val="231F20"/>
                </a:solidFill>
                <a:latin typeface="Canva Sans 1"/>
              </a:rPr>
              <a:t>The model training process is a crucial step in achieving a robust handwritten character recognition system. During this phase, the selected </a:t>
            </a:r>
            <a:r>
              <a:rPr lang="en-US" sz="2301" spc="23">
                <a:solidFill>
                  <a:srgbClr val="F37221"/>
                </a:solidFill>
                <a:latin typeface="Canva Sans 1"/>
              </a:rPr>
              <a:t>CNN </a:t>
            </a:r>
            <a:r>
              <a:rPr lang="en-US" sz="2301" spc="23">
                <a:solidFill>
                  <a:srgbClr val="231F20"/>
                </a:solidFill>
                <a:latin typeface="Canva Sans 1"/>
              </a:rPr>
              <a:t>architecture will be trained using the prepared dataset. The training process will include specifying the number of </a:t>
            </a:r>
            <a:r>
              <a:rPr lang="en-US" sz="2301" spc="23">
                <a:solidFill>
                  <a:srgbClr val="F37221"/>
                </a:solidFill>
                <a:latin typeface="Canva Sans 1"/>
              </a:rPr>
              <a:t>training epochs</a:t>
            </a:r>
            <a:r>
              <a:rPr lang="en-US" sz="2301" spc="23">
                <a:solidFill>
                  <a:srgbClr val="231F20"/>
                </a:solidFill>
                <a:latin typeface="Canva Sans 1"/>
              </a:rPr>
              <a:t>, which determine how many times the entire dataset is passed through the model, and the </a:t>
            </a:r>
            <a:r>
              <a:rPr lang="en-US" sz="2301" spc="23">
                <a:solidFill>
                  <a:srgbClr val="F37221"/>
                </a:solidFill>
                <a:latin typeface="Canva Sans 1"/>
              </a:rPr>
              <a:t>batch size</a:t>
            </a:r>
            <a:r>
              <a:rPr lang="en-US" sz="2301" spc="23">
                <a:solidFill>
                  <a:srgbClr val="231F20"/>
                </a:solidFill>
                <a:latin typeface="Canva Sans 1"/>
              </a:rPr>
              <a:t>, which controls the number of samples processed in each training iteration. </a:t>
            </a:r>
          </a:p>
          <a:p>
            <a:pPr>
              <a:lnSpc>
                <a:spcPts val="3221"/>
              </a:lnSpc>
            </a:pPr>
            <a:r>
              <a:rPr lang="en-US" sz="2301" spc="23">
                <a:solidFill>
                  <a:srgbClr val="231F20"/>
                </a:solidFill>
                <a:latin typeface="Canva Sans 1"/>
              </a:rPr>
              <a:t>To optimize the model's performance, a categorical cross-entropy loss function will be employed. </a:t>
            </a:r>
          </a:p>
          <a:p>
            <a:pPr>
              <a:lnSpc>
                <a:spcPts val="3221"/>
              </a:lnSpc>
            </a:pPr>
          </a:p>
          <a:p>
            <a:pPr>
              <a:lnSpc>
                <a:spcPts val="3221"/>
              </a:lnSpc>
              <a:spcBef>
                <a:spcPct val="0"/>
              </a:spcBef>
            </a:pPr>
            <a:r>
              <a:rPr lang="en-US" sz="2301" spc="23">
                <a:solidFill>
                  <a:srgbClr val="231F20"/>
                </a:solidFill>
                <a:latin typeface="Canva Sans 1"/>
              </a:rPr>
              <a:t>The </a:t>
            </a:r>
            <a:r>
              <a:rPr lang="en-US" sz="2301" spc="23">
                <a:solidFill>
                  <a:srgbClr val="F37221"/>
                </a:solidFill>
                <a:latin typeface="Canva Sans 1"/>
              </a:rPr>
              <a:t>Adam optimization</a:t>
            </a:r>
            <a:r>
              <a:rPr lang="en-US" sz="2301" spc="23">
                <a:solidFill>
                  <a:srgbClr val="231F20"/>
                </a:solidFill>
                <a:latin typeface="Canva Sans 1"/>
              </a:rPr>
              <a:t> algorithm, a popular choice for gradient-based optimization, will be used to adjust the model's parameters during training. </a:t>
            </a:r>
            <a:r>
              <a:rPr lang="en-US" sz="2301" spc="23">
                <a:solidFill>
                  <a:srgbClr val="F37221"/>
                </a:solidFill>
                <a:latin typeface="Canva Sans 1"/>
              </a:rPr>
              <a:t>Backpropagation</a:t>
            </a:r>
            <a:r>
              <a:rPr lang="en-US" sz="2301" spc="23">
                <a:solidFill>
                  <a:srgbClr val="231F20"/>
                </a:solidFill>
                <a:latin typeface="Canva Sans 1"/>
              </a:rPr>
              <a:t>, a key technique in deep learning, will be applied to iteratively fine-tune the model.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682533" y="8863553"/>
            <a:ext cx="4769224" cy="2384612"/>
          </a:xfrm>
          <a:custGeom>
            <a:avLst/>
            <a:gdLst/>
            <a:ahLst/>
            <a:cxnLst/>
            <a:rect r="r" b="b" t="t" l="l"/>
            <a:pathLst>
              <a:path h="2384612" w="4769224">
                <a:moveTo>
                  <a:pt x="0" y="0"/>
                </a:moveTo>
                <a:lnTo>
                  <a:pt x="4769224" y="0"/>
                </a:lnTo>
                <a:lnTo>
                  <a:pt x="4769224" y="2384612"/>
                </a:lnTo>
                <a:lnTo>
                  <a:pt x="0" y="2384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8598" y="0"/>
            <a:ext cx="2534336" cy="1689557"/>
          </a:xfrm>
          <a:custGeom>
            <a:avLst/>
            <a:gdLst/>
            <a:ahLst/>
            <a:cxnLst/>
            <a:rect r="r" b="b" t="t" l="l"/>
            <a:pathLst>
              <a:path h="1689557" w="2534336">
                <a:moveTo>
                  <a:pt x="0" y="0"/>
                </a:moveTo>
                <a:lnTo>
                  <a:pt x="2534336" y="0"/>
                </a:lnTo>
                <a:lnTo>
                  <a:pt x="2534336" y="1689557"/>
                </a:lnTo>
                <a:lnTo>
                  <a:pt x="0" y="16895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59300" y="-1215142"/>
            <a:ext cx="6029655" cy="12059310"/>
          </a:xfrm>
          <a:custGeom>
            <a:avLst/>
            <a:gdLst/>
            <a:ahLst/>
            <a:cxnLst/>
            <a:rect r="r" b="b" t="t" l="l"/>
            <a:pathLst>
              <a:path h="12059310" w="6029655">
                <a:moveTo>
                  <a:pt x="0" y="0"/>
                </a:moveTo>
                <a:lnTo>
                  <a:pt x="6029655" y="0"/>
                </a:lnTo>
                <a:lnTo>
                  <a:pt x="6029655" y="12059310"/>
                </a:lnTo>
                <a:lnTo>
                  <a:pt x="0" y="120593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87972" y="2928950"/>
            <a:ext cx="12295876" cy="10509296"/>
          </a:xfrm>
          <a:custGeom>
            <a:avLst/>
            <a:gdLst/>
            <a:ahLst/>
            <a:cxnLst/>
            <a:rect r="r" b="b" t="t" l="l"/>
            <a:pathLst>
              <a:path h="10509296" w="12295876">
                <a:moveTo>
                  <a:pt x="0" y="0"/>
                </a:moveTo>
                <a:lnTo>
                  <a:pt x="12295876" y="0"/>
                </a:lnTo>
                <a:lnTo>
                  <a:pt x="12295876" y="10509295"/>
                </a:lnTo>
                <a:lnTo>
                  <a:pt x="0" y="10509295"/>
                </a:lnTo>
                <a:lnTo>
                  <a:pt x="0" y="0"/>
                </a:lnTo>
                <a:close/>
              </a:path>
            </a:pathLst>
          </a:custGeom>
          <a:blipFill>
            <a:blip r:embed="rId8">
              <a:alphaModFix amt="69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017833" y="506314"/>
            <a:ext cx="10829372" cy="803781"/>
          </a:xfrm>
          <a:prstGeom prst="rect">
            <a:avLst/>
          </a:prstGeom>
        </p:spPr>
        <p:txBody>
          <a:bodyPr anchor="t" rtlCol="false" tIns="0" lIns="0" bIns="0" rIns="0">
            <a:spAutoFit/>
          </a:bodyPr>
          <a:lstStyle/>
          <a:p>
            <a:pPr algn="ctr" marL="0" indent="0" lvl="0">
              <a:lnSpc>
                <a:spcPts val="6669"/>
              </a:lnSpc>
              <a:spcBef>
                <a:spcPct val="0"/>
              </a:spcBef>
            </a:pPr>
            <a:r>
              <a:rPr lang="en-US" sz="4833" spc="241">
                <a:solidFill>
                  <a:srgbClr val="F47C00"/>
                </a:solidFill>
                <a:latin typeface="Canva Sans 2 Bold"/>
              </a:rPr>
              <a:t>Timeline</a:t>
            </a:r>
          </a:p>
        </p:txBody>
      </p:sp>
      <p:sp>
        <p:nvSpPr>
          <p:cNvPr name="TextBox 7" id="7"/>
          <p:cNvSpPr txBox="true"/>
          <p:nvPr/>
        </p:nvSpPr>
        <p:spPr>
          <a:xfrm rot="0">
            <a:off x="2620889" y="3104285"/>
            <a:ext cx="13623260" cy="4848773"/>
          </a:xfrm>
          <a:prstGeom prst="rect">
            <a:avLst/>
          </a:prstGeom>
        </p:spPr>
        <p:txBody>
          <a:bodyPr anchor="t" rtlCol="false" tIns="0" lIns="0" bIns="0" rIns="0">
            <a:spAutoFit/>
          </a:bodyPr>
          <a:lstStyle/>
          <a:p>
            <a:pPr>
              <a:lnSpc>
                <a:spcPts val="3921"/>
              </a:lnSpc>
            </a:pPr>
            <a:r>
              <a:rPr lang="en-US" sz="2801" spc="28">
                <a:solidFill>
                  <a:srgbClr val="231F20"/>
                </a:solidFill>
                <a:latin typeface="Canva Sans 1"/>
              </a:rPr>
              <a:t>The timeline for the project is as follows:</a:t>
            </a:r>
          </a:p>
          <a:p>
            <a:pPr marL="604775" indent="-302388" lvl="1">
              <a:lnSpc>
                <a:spcPts val="3921"/>
              </a:lnSpc>
              <a:buFont typeface="Arial"/>
              <a:buChar char="•"/>
            </a:pPr>
            <a:r>
              <a:rPr lang="en-US" sz="2801" spc="28">
                <a:solidFill>
                  <a:srgbClr val="231F20"/>
                </a:solidFill>
                <a:latin typeface="Canva Sans 1"/>
              </a:rPr>
              <a:t>12-week: Data Collection and Preprocessing</a:t>
            </a:r>
          </a:p>
          <a:p>
            <a:pPr marL="604775" indent="-302388" lvl="1">
              <a:lnSpc>
                <a:spcPts val="3921"/>
              </a:lnSpc>
              <a:buFont typeface="Arial"/>
              <a:buChar char="•"/>
            </a:pPr>
            <a:r>
              <a:rPr lang="en-US" sz="2801" spc="28">
                <a:solidFill>
                  <a:srgbClr val="231F20"/>
                </a:solidFill>
                <a:latin typeface="Canva Sans 1"/>
              </a:rPr>
              <a:t>12-week: Model architecture design and finalization.</a:t>
            </a:r>
          </a:p>
          <a:p>
            <a:pPr marL="604775" indent="-302388" lvl="1">
              <a:lnSpc>
                <a:spcPts val="3921"/>
              </a:lnSpc>
              <a:buFont typeface="Arial"/>
              <a:buChar char="•"/>
            </a:pPr>
            <a:r>
              <a:rPr lang="en-US" sz="2801" spc="28">
                <a:solidFill>
                  <a:srgbClr val="231F20"/>
                </a:solidFill>
                <a:latin typeface="Canva Sans 1"/>
              </a:rPr>
              <a:t>12-week</a:t>
            </a:r>
            <a:r>
              <a:rPr lang="en-US" sz="2801" spc="28">
                <a:solidFill>
                  <a:srgbClr val="231F20"/>
                </a:solidFill>
                <a:latin typeface="Canva Sans 1"/>
              </a:rPr>
              <a:t>: Implementation of the CNN in TensorFlow.</a:t>
            </a:r>
          </a:p>
          <a:p>
            <a:pPr marL="604775" indent="-302388" lvl="1">
              <a:lnSpc>
                <a:spcPts val="3921"/>
              </a:lnSpc>
              <a:buFont typeface="Arial"/>
              <a:buChar char="•"/>
            </a:pPr>
            <a:r>
              <a:rPr lang="en-US" sz="2801" spc="28">
                <a:solidFill>
                  <a:srgbClr val="231F20"/>
                </a:solidFill>
                <a:latin typeface="Canva Sans 1"/>
              </a:rPr>
              <a:t>13-week</a:t>
            </a:r>
            <a:r>
              <a:rPr lang="en-US" sz="2801" spc="28">
                <a:solidFill>
                  <a:srgbClr val="231F20"/>
                </a:solidFill>
                <a:latin typeface="Canva Sans 1"/>
              </a:rPr>
              <a:t>: Commencement of model training.</a:t>
            </a:r>
          </a:p>
          <a:p>
            <a:pPr marL="604775" indent="-302388" lvl="1">
              <a:lnSpc>
                <a:spcPts val="3921"/>
              </a:lnSpc>
              <a:buFont typeface="Arial"/>
              <a:buChar char="•"/>
            </a:pPr>
            <a:r>
              <a:rPr lang="en-US" sz="2801" spc="28">
                <a:solidFill>
                  <a:srgbClr val="231F20"/>
                </a:solidFill>
                <a:latin typeface="Canva Sans 1"/>
              </a:rPr>
              <a:t>13-week</a:t>
            </a:r>
            <a:r>
              <a:rPr lang="en-US" sz="2801" spc="28">
                <a:solidFill>
                  <a:srgbClr val="231F20"/>
                </a:solidFill>
                <a:latin typeface="Canva Sans 1"/>
              </a:rPr>
              <a:t>: Model training completion and optimization.</a:t>
            </a:r>
          </a:p>
          <a:p>
            <a:pPr marL="604775" indent="-302388" lvl="1">
              <a:lnSpc>
                <a:spcPts val="3921"/>
              </a:lnSpc>
              <a:buFont typeface="Arial"/>
              <a:buChar char="•"/>
            </a:pPr>
            <a:r>
              <a:rPr lang="en-US" sz="2801" spc="28">
                <a:solidFill>
                  <a:srgbClr val="231F20"/>
                </a:solidFill>
                <a:latin typeface="Canva Sans 1"/>
              </a:rPr>
              <a:t>13-week: Development of Graphical User Interface</a:t>
            </a:r>
          </a:p>
          <a:p>
            <a:pPr marL="604775" indent="-302388" lvl="1">
              <a:lnSpc>
                <a:spcPts val="3921"/>
              </a:lnSpc>
              <a:buFont typeface="Arial"/>
              <a:buChar char="•"/>
            </a:pPr>
            <a:r>
              <a:rPr lang="en-US" sz="2801" spc="28">
                <a:solidFill>
                  <a:srgbClr val="231F20"/>
                </a:solidFill>
                <a:latin typeface="Canva Sans 1"/>
              </a:rPr>
              <a:t>14-week</a:t>
            </a:r>
            <a:r>
              <a:rPr lang="en-US" sz="2801" spc="28">
                <a:solidFill>
                  <a:srgbClr val="231F20"/>
                </a:solidFill>
                <a:latin typeface="Canva Sans 1"/>
              </a:rPr>
              <a:t>: Handover of the trained model for integration.</a:t>
            </a:r>
          </a:p>
          <a:p>
            <a:pPr marL="604775" indent="-302388" lvl="1">
              <a:lnSpc>
                <a:spcPts val="3921"/>
              </a:lnSpc>
              <a:spcBef>
                <a:spcPct val="0"/>
              </a:spcBef>
              <a:buFont typeface="Arial"/>
              <a:buChar char="•"/>
            </a:pPr>
            <a:r>
              <a:rPr lang="en-US" sz="2801" spc="28">
                <a:solidFill>
                  <a:srgbClr val="231F20"/>
                </a:solidFill>
                <a:latin typeface="Canva Sans 1"/>
              </a:rPr>
              <a:t>15-week: Completion of the project</a:t>
            </a:r>
          </a:p>
          <a:p>
            <a:pPr>
              <a:lnSpc>
                <a:spcPts val="3221"/>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3089978" y="3714843"/>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7336F9">
                <a:alpha val="49804"/>
              </a:srgbClr>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47C00">
                      <a:alpha val="49804"/>
                    </a:srgbClr>
                  </a:solidFill>
                  <a:latin typeface="Canva Sans 2"/>
                </a:rPr>
                <a:t>Overview</a:t>
              </a:r>
            </a:p>
          </p:txBody>
        </p:sp>
      </p:grpSp>
      <p:sp>
        <p:nvSpPr>
          <p:cNvPr name="Freeform 5" id="5"/>
          <p:cNvSpPr/>
          <p:nvPr/>
        </p:nvSpPr>
        <p:spPr>
          <a:xfrm flipH="false" flipV="false" rot="0">
            <a:off x="8275376" y="5431056"/>
            <a:ext cx="12295876" cy="10509296"/>
          </a:xfrm>
          <a:custGeom>
            <a:avLst/>
            <a:gdLst/>
            <a:ahLst/>
            <a:cxnLst/>
            <a:rect r="r" b="b" t="t" l="l"/>
            <a:pathLst>
              <a:path h="10509296" w="12295876">
                <a:moveTo>
                  <a:pt x="0" y="0"/>
                </a:moveTo>
                <a:lnTo>
                  <a:pt x="12295876" y="0"/>
                </a:lnTo>
                <a:lnTo>
                  <a:pt x="12295876"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4346994" y="720408"/>
            <a:ext cx="1286811" cy="1099839"/>
          </a:xfrm>
          <a:custGeom>
            <a:avLst/>
            <a:gdLst/>
            <a:ahLst/>
            <a:cxnLst/>
            <a:rect r="r" b="b" t="t" l="l"/>
            <a:pathLst>
              <a:path h="1099839" w="1286811">
                <a:moveTo>
                  <a:pt x="0" y="0"/>
                </a:moveTo>
                <a:lnTo>
                  <a:pt x="1286811" y="0"/>
                </a:lnTo>
                <a:lnTo>
                  <a:pt x="1286811" y="1099839"/>
                </a:lnTo>
                <a:lnTo>
                  <a:pt x="0" y="1099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0">
            <a:off x="9995994" y="1375689"/>
            <a:ext cx="5147465" cy="10460936"/>
            <a:chOff x="0" y="0"/>
            <a:chExt cx="5001260" cy="10163810"/>
          </a:xfrm>
        </p:grpSpPr>
        <p:sp>
          <p:nvSpPr>
            <p:cNvPr name="Freeform 8" id="8"/>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9" id="9"/>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17379" t="-8827" r="-221170" b="-8179"/>
              </a:stretch>
            </a:blipFill>
          </p:spPr>
        </p:sp>
      </p:grpSp>
      <p:sp>
        <p:nvSpPr>
          <p:cNvPr name="TextBox 10" id="10"/>
          <p:cNvSpPr txBox="true"/>
          <p:nvPr/>
        </p:nvSpPr>
        <p:spPr>
          <a:xfrm rot="0">
            <a:off x="1618133" y="554270"/>
            <a:ext cx="8182534" cy="1491214"/>
          </a:xfrm>
          <a:prstGeom prst="rect">
            <a:avLst/>
          </a:prstGeom>
        </p:spPr>
        <p:txBody>
          <a:bodyPr anchor="t" rtlCol="false" tIns="0" lIns="0" bIns="0" rIns="0">
            <a:spAutoFit/>
          </a:bodyPr>
          <a:lstStyle/>
          <a:p>
            <a:pPr algn="ctr">
              <a:lnSpc>
                <a:spcPts val="5712"/>
              </a:lnSpc>
            </a:pPr>
            <a:r>
              <a:rPr lang="en-US" sz="5712" spc="902">
                <a:solidFill>
                  <a:srgbClr val="F35000"/>
                </a:solidFill>
                <a:latin typeface="HK Modular Bold Italics"/>
              </a:rPr>
              <a:t>USER INTERFACE</a:t>
            </a:r>
          </a:p>
        </p:txBody>
      </p:sp>
      <p:sp>
        <p:nvSpPr>
          <p:cNvPr name="TextBox 11" id="11"/>
          <p:cNvSpPr txBox="true"/>
          <p:nvPr/>
        </p:nvSpPr>
        <p:spPr>
          <a:xfrm rot="0">
            <a:off x="1290282" y="5082475"/>
            <a:ext cx="7721947" cy="2980690"/>
          </a:xfrm>
          <a:prstGeom prst="rect">
            <a:avLst/>
          </a:prstGeom>
        </p:spPr>
        <p:txBody>
          <a:bodyPr anchor="t" rtlCol="false" tIns="0" lIns="0" bIns="0" rIns="0">
            <a:spAutoFit/>
          </a:bodyPr>
          <a:lstStyle/>
          <a:p>
            <a:pPr algn="ctr">
              <a:lnSpc>
                <a:spcPts val="4759"/>
              </a:lnSpc>
            </a:pPr>
            <a:r>
              <a:rPr lang="en-US" sz="3399">
                <a:solidFill>
                  <a:srgbClr val="F35000"/>
                </a:solidFill>
                <a:latin typeface="Canva Sans 1"/>
              </a:rPr>
              <a:t>The UI is a critical component of our Handwritten Character Recognition system, as it serves as the primary point of interaction between users and our recognition model.</a:t>
            </a:r>
          </a:p>
        </p:txBody>
      </p:sp>
      <p:sp>
        <p:nvSpPr>
          <p:cNvPr name="Freeform 12" id="12"/>
          <p:cNvSpPr/>
          <p:nvPr/>
        </p:nvSpPr>
        <p:spPr>
          <a:xfrm flipH="false" flipV="false" rot="0">
            <a:off x="-10677743" y="-4434624"/>
            <a:ext cx="12295876" cy="10509296"/>
          </a:xfrm>
          <a:custGeom>
            <a:avLst/>
            <a:gdLst/>
            <a:ahLst/>
            <a:cxnLst/>
            <a:rect r="r" b="b" t="t" l="l"/>
            <a:pathLst>
              <a:path h="10509296" w="12295876">
                <a:moveTo>
                  <a:pt x="0" y="0"/>
                </a:moveTo>
                <a:lnTo>
                  <a:pt x="12295876" y="0"/>
                </a:lnTo>
                <a:lnTo>
                  <a:pt x="12295876" y="10509295"/>
                </a:lnTo>
                <a:lnTo>
                  <a:pt x="0" y="10509295"/>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02024" y="3057491"/>
            <a:ext cx="7731533" cy="7731533"/>
            <a:chOff x="0" y="0"/>
            <a:chExt cx="3282950" cy="3282950"/>
          </a:xfrm>
        </p:grpSpPr>
        <p:sp>
          <p:nvSpPr>
            <p:cNvPr name="Freeform 3" id="3"/>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00" t="0" r="-25000" b="0"/>
              </a:stretch>
            </a:blipFill>
          </p:spPr>
        </p:sp>
      </p:grpSp>
      <p:sp>
        <p:nvSpPr>
          <p:cNvPr name="Freeform 4" id="4"/>
          <p:cNvSpPr/>
          <p:nvPr/>
        </p:nvSpPr>
        <p:spPr>
          <a:xfrm flipH="false" flipV="false" rot="0">
            <a:off x="8024809" y="4009079"/>
            <a:ext cx="1598198" cy="1598198"/>
          </a:xfrm>
          <a:custGeom>
            <a:avLst/>
            <a:gdLst/>
            <a:ahLst/>
            <a:cxnLst/>
            <a:rect r="r" b="b" t="t" l="l"/>
            <a:pathLst>
              <a:path h="1598198" w="1598198">
                <a:moveTo>
                  <a:pt x="0" y="0"/>
                </a:moveTo>
                <a:lnTo>
                  <a:pt x="1598198" y="0"/>
                </a:lnTo>
                <a:lnTo>
                  <a:pt x="1598198" y="1598197"/>
                </a:lnTo>
                <a:lnTo>
                  <a:pt x="0" y="1598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024809" y="5887178"/>
            <a:ext cx="1598198" cy="1598198"/>
          </a:xfrm>
          <a:custGeom>
            <a:avLst/>
            <a:gdLst/>
            <a:ahLst/>
            <a:cxnLst/>
            <a:rect r="r" b="b" t="t" l="l"/>
            <a:pathLst>
              <a:path h="1598198" w="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024809" y="7761601"/>
            <a:ext cx="1598198" cy="1598198"/>
          </a:xfrm>
          <a:custGeom>
            <a:avLst/>
            <a:gdLst/>
            <a:ahLst/>
            <a:cxnLst/>
            <a:rect r="r" b="b" t="t" l="l"/>
            <a:pathLst>
              <a:path h="1598198" w="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339022" y="8199494"/>
            <a:ext cx="1062581" cy="1080258"/>
          </a:xfrm>
          <a:custGeom>
            <a:avLst/>
            <a:gdLst/>
            <a:ahLst/>
            <a:cxnLst/>
            <a:rect r="r" b="b" t="t" l="l"/>
            <a:pathLst>
              <a:path h="1080258" w="1062581">
                <a:moveTo>
                  <a:pt x="0" y="0"/>
                </a:moveTo>
                <a:lnTo>
                  <a:pt x="1062581" y="0"/>
                </a:lnTo>
                <a:lnTo>
                  <a:pt x="1062581" y="1080258"/>
                </a:lnTo>
                <a:lnTo>
                  <a:pt x="0" y="10802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362243" y="6127881"/>
            <a:ext cx="923330" cy="1011617"/>
          </a:xfrm>
          <a:custGeom>
            <a:avLst/>
            <a:gdLst/>
            <a:ahLst/>
            <a:cxnLst/>
            <a:rect r="r" b="b" t="t" l="l"/>
            <a:pathLst>
              <a:path h="1011617" w="923330">
                <a:moveTo>
                  <a:pt x="0" y="0"/>
                </a:moveTo>
                <a:lnTo>
                  <a:pt x="923330" y="0"/>
                </a:lnTo>
                <a:lnTo>
                  <a:pt x="923330" y="1011617"/>
                </a:lnTo>
                <a:lnTo>
                  <a:pt x="0" y="10116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362243" y="4339698"/>
            <a:ext cx="923330" cy="936959"/>
          </a:xfrm>
          <a:custGeom>
            <a:avLst/>
            <a:gdLst/>
            <a:ahLst/>
            <a:cxnLst/>
            <a:rect r="r" b="b" t="t" l="l"/>
            <a:pathLst>
              <a:path h="936959" w="923330">
                <a:moveTo>
                  <a:pt x="0" y="0"/>
                </a:moveTo>
                <a:lnTo>
                  <a:pt x="923330" y="0"/>
                </a:lnTo>
                <a:lnTo>
                  <a:pt x="923330" y="936959"/>
                </a:lnTo>
                <a:lnTo>
                  <a:pt x="0" y="9369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5400000">
            <a:off x="16399378" y="-227355"/>
            <a:ext cx="2512109" cy="2512109"/>
          </a:xfrm>
          <a:custGeom>
            <a:avLst/>
            <a:gdLst/>
            <a:ahLst/>
            <a:cxnLst/>
            <a:rect r="r" b="b" t="t" l="l"/>
            <a:pathLst>
              <a:path h="2512109" w="2512109">
                <a:moveTo>
                  <a:pt x="0" y="0"/>
                </a:moveTo>
                <a:lnTo>
                  <a:pt x="2512110" y="0"/>
                </a:lnTo>
                <a:lnTo>
                  <a:pt x="2512110" y="2512110"/>
                </a:lnTo>
                <a:lnTo>
                  <a:pt x="0" y="25121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9776991" y="4472466"/>
            <a:ext cx="7101394" cy="1553918"/>
          </a:xfrm>
          <a:prstGeom prst="rect">
            <a:avLst/>
          </a:prstGeom>
        </p:spPr>
        <p:txBody>
          <a:bodyPr anchor="t" rtlCol="false" tIns="0" lIns="0" bIns="0" rIns="0">
            <a:spAutoFit/>
          </a:bodyPr>
          <a:lstStyle/>
          <a:p>
            <a:pPr>
              <a:lnSpc>
                <a:spcPts val="2523"/>
              </a:lnSpc>
            </a:pPr>
            <a:r>
              <a:rPr lang="en-US" sz="1802" spc="18">
                <a:solidFill>
                  <a:srgbClr val="231F20"/>
                </a:solidFill>
                <a:latin typeface="Canva Sans 2"/>
              </a:rPr>
              <a:t>The layout is clean and uncluttered, with an intuitive arrangement of elements.</a:t>
            </a:r>
          </a:p>
          <a:p>
            <a:pPr>
              <a:lnSpc>
                <a:spcPts val="2523"/>
              </a:lnSpc>
            </a:pPr>
            <a:r>
              <a:rPr lang="en-US" sz="1802" spc="18">
                <a:solidFill>
                  <a:srgbClr val="231F20"/>
                </a:solidFill>
                <a:latin typeface="Canva Sans 2"/>
              </a:rPr>
              <a:t>A prominent canvas occupies the center of the screen, allowing users to draw handwritten digits effortlessly.</a:t>
            </a:r>
          </a:p>
          <a:p>
            <a:pPr marL="0" indent="0" lvl="0">
              <a:lnSpc>
                <a:spcPts val="2523"/>
              </a:lnSpc>
            </a:pPr>
          </a:p>
        </p:txBody>
      </p:sp>
      <p:sp>
        <p:nvSpPr>
          <p:cNvPr name="TextBox 12" id="12"/>
          <p:cNvSpPr txBox="true"/>
          <p:nvPr/>
        </p:nvSpPr>
        <p:spPr>
          <a:xfrm rot="0">
            <a:off x="9776991" y="4052591"/>
            <a:ext cx="7101394" cy="448450"/>
          </a:xfrm>
          <a:prstGeom prst="rect">
            <a:avLst/>
          </a:prstGeom>
        </p:spPr>
        <p:txBody>
          <a:bodyPr anchor="t" rtlCol="false" tIns="0" lIns="0" bIns="0" rIns="0">
            <a:spAutoFit/>
          </a:bodyPr>
          <a:lstStyle/>
          <a:p>
            <a:pPr marL="0" indent="0" lvl="0">
              <a:lnSpc>
                <a:spcPts val="3632"/>
              </a:lnSpc>
            </a:pPr>
            <a:r>
              <a:rPr lang="en-US" sz="2594" spc="25">
                <a:solidFill>
                  <a:srgbClr val="231F20"/>
                </a:solidFill>
                <a:latin typeface="Canva Sans 2 Bold"/>
              </a:rPr>
              <a:t>Goal nº 01  </a:t>
            </a:r>
            <a:r>
              <a:rPr lang="en-US" sz="2594" spc="25">
                <a:solidFill>
                  <a:srgbClr val="F47C00"/>
                </a:solidFill>
                <a:latin typeface="Canva Sans 2 Bold"/>
              </a:rPr>
              <a:t>UI Layout and Elements:</a:t>
            </a:r>
          </a:p>
        </p:txBody>
      </p:sp>
      <p:sp>
        <p:nvSpPr>
          <p:cNvPr name="TextBox 13" id="13"/>
          <p:cNvSpPr txBox="true"/>
          <p:nvPr/>
        </p:nvSpPr>
        <p:spPr>
          <a:xfrm rot="0">
            <a:off x="9776991" y="5830028"/>
            <a:ext cx="7201410" cy="448450"/>
          </a:xfrm>
          <a:prstGeom prst="rect">
            <a:avLst/>
          </a:prstGeom>
        </p:spPr>
        <p:txBody>
          <a:bodyPr anchor="t" rtlCol="false" tIns="0" lIns="0" bIns="0" rIns="0">
            <a:spAutoFit/>
          </a:bodyPr>
          <a:lstStyle/>
          <a:p>
            <a:pPr marL="0" indent="0" lvl="0">
              <a:lnSpc>
                <a:spcPts val="3632"/>
              </a:lnSpc>
            </a:pPr>
            <a:r>
              <a:rPr lang="en-US" sz="2594" spc="25">
                <a:solidFill>
                  <a:srgbClr val="231F20"/>
                </a:solidFill>
                <a:latin typeface="Canva Sans 2 Bold"/>
              </a:rPr>
              <a:t>Goal nº 02  </a:t>
            </a:r>
            <a:r>
              <a:rPr lang="en-US" sz="2594" spc="25">
                <a:solidFill>
                  <a:srgbClr val="F47C00"/>
                </a:solidFill>
                <a:latin typeface="Canva Sans 2 Bold"/>
              </a:rPr>
              <a:t>Real-time Recognition Display:</a:t>
            </a:r>
          </a:p>
        </p:txBody>
      </p:sp>
      <p:sp>
        <p:nvSpPr>
          <p:cNvPr name="TextBox 14" id="14"/>
          <p:cNvSpPr txBox="true"/>
          <p:nvPr/>
        </p:nvSpPr>
        <p:spPr>
          <a:xfrm rot="0">
            <a:off x="9776991" y="7607347"/>
            <a:ext cx="6622388" cy="448450"/>
          </a:xfrm>
          <a:prstGeom prst="rect">
            <a:avLst/>
          </a:prstGeom>
        </p:spPr>
        <p:txBody>
          <a:bodyPr anchor="t" rtlCol="false" tIns="0" lIns="0" bIns="0" rIns="0">
            <a:spAutoFit/>
          </a:bodyPr>
          <a:lstStyle/>
          <a:p>
            <a:pPr marL="0" indent="0" lvl="0">
              <a:lnSpc>
                <a:spcPts val="3632"/>
              </a:lnSpc>
            </a:pPr>
            <a:r>
              <a:rPr lang="en-US" sz="2594" spc="25">
                <a:solidFill>
                  <a:srgbClr val="231F20"/>
                </a:solidFill>
                <a:latin typeface="Canva Sans 2 Bold"/>
              </a:rPr>
              <a:t>Goal nº 03  </a:t>
            </a:r>
            <a:r>
              <a:rPr lang="en-US" sz="2594" spc="25">
                <a:solidFill>
                  <a:srgbClr val="F47C00"/>
                </a:solidFill>
                <a:latin typeface="Canva Sans 2 Bold"/>
              </a:rPr>
              <a:t>Intuitive User Guidance:</a:t>
            </a:r>
          </a:p>
        </p:txBody>
      </p:sp>
      <p:sp>
        <p:nvSpPr>
          <p:cNvPr name="TextBox 15" id="15"/>
          <p:cNvSpPr txBox="true"/>
          <p:nvPr/>
        </p:nvSpPr>
        <p:spPr>
          <a:xfrm rot="0">
            <a:off x="1724424" y="380136"/>
            <a:ext cx="13850107" cy="1173303"/>
          </a:xfrm>
          <a:prstGeom prst="rect">
            <a:avLst/>
          </a:prstGeom>
        </p:spPr>
        <p:txBody>
          <a:bodyPr anchor="t" rtlCol="false" tIns="0" lIns="0" bIns="0" rIns="0">
            <a:spAutoFit/>
          </a:bodyPr>
          <a:lstStyle/>
          <a:p>
            <a:pPr algn="ctr">
              <a:lnSpc>
                <a:spcPts val="9624"/>
              </a:lnSpc>
              <a:spcBef>
                <a:spcPct val="0"/>
              </a:spcBef>
            </a:pPr>
            <a:r>
              <a:rPr lang="en-US" sz="6973" spc="348">
                <a:solidFill>
                  <a:srgbClr val="F35000"/>
                </a:solidFill>
                <a:latin typeface="Canva Sans 2 Bold"/>
              </a:rPr>
              <a:t>Visual Representation of UI</a:t>
            </a:r>
          </a:p>
        </p:txBody>
      </p:sp>
      <p:sp>
        <p:nvSpPr>
          <p:cNvPr name="TextBox 16" id="16"/>
          <p:cNvSpPr txBox="true"/>
          <p:nvPr/>
        </p:nvSpPr>
        <p:spPr>
          <a:xfrm rot="0">
            <a:off x="5654972" y="1721568"/>
            <a:ext cx="6978055" cy="1088273"/>
          </a:xfrm>
          <a:prstGeom prst="rect">
            <a:avLst/>
          </a:prstGeom>
        </p:spPr>
        <p:txBody>
          <a:bodyPr anchor="t" rtlCol="false" tIns="0" lIns="0" bIns="0" rIns="0">
            <a:spAutoFit/>
          </a:bodyPr>
          <a:lstStyle/>
          <a:p>
            <a:pPr algn="ctr" marL="0" indent="0" lvl="0">
              <a:lnSpc>
                <a:spcPts val="2954"/>
              </a:lnSpc>
            </a:pPr>
            <a:r>
              <a:rPr lang="en-US" sz="2110" spc="21">
                <a:solidFill>
                  <a:srgbClr val="231F20"/>
                </a:solidFill>
                <a:latin typeface="Canva Sans 2"/>
              </a:rPr>
              <a:t>In this slide, we offer a comprehensive visual representation of our meticulously designed user interface</a:t>
            </a:r>
          </a:p>
        </p:txBody>
      </p:sp>
      <p:sp>
        <p:nvSpPr>
          <p:cNvPr name="TextBox 17" id="17"/>
          <p:cNvSpPr txBox="true"/>
          <p:nvPr/>
        </p:nvSpPr>
        <p:spPr>
          <a:xfrm rot="0">
            <a:off x="9776991" y="6245272"/>
            <a:ext cx="7482309" cy="1553918"/>
          </a:xfrm>
          <a:prstGeom prst="rect">
            <a:avLst/>
          </a:prstGeom>
        </p:spPr>
        <p:txBody>
          <a:bodyPr anchor="t" rtlCol="false" tIns="0" lIns="0" bIns="0" rIns="0">
            <a:spAutoFit/>
          </a:bodyPr>
          <a:lstStyle/>
          <a:p>
            <a:pPr>
              <a:lnSpc>
                <a:spcPts val="2523"/>
              </a:lnSpc>
            </a:pPr>
            <a:r>
              <a:rPr lang="en-US" sz="1802" spc="18">
                <a:solidFill>
                  <a:srgbClr val="231F20"/>
                </a:solidFill>
                <a:latin typeface="Canva Sans 2"/>
              </a:rPr>
              <a:t>The UI seamlessly integrates with our Convolutional Neural Network (CNN) model for real-time character recognition.</a:t>
            </a:r>
          </a:p>
          <a:p>
            <a:pPr>
              <a:lnSpc>
                <a:spcPts val="2523"/>
              </a:lnSpc>
            </a:pPr>
            <a:r>
              <a:rPr lang="en-US" sz="1802" spc="18">
                <a:solidFill>
                  <a:srgbClr val="231F20"/>
                </a:solidFill>
                <a:latin typeface="Canva Sans 2"/>
              </a:rPr>
              <a:t>As users draw digits on the canvas, the system immediately processes the input and provides recognition results in real time.</a:t>
            </a:r>
          </a:p>
          <a:p>
            <a:pPr marL="0" indent="0" lvl="0">
              <a:lnSpc>
                <a:spcPts val="2523"/>
              </a:lnSpc>
            </a:pPr>
          </a:p>
        </p:txBody>
      </p:sp>
      <p:sp>
        <p:nvSpPr>
          <p:cNvPr name="TextBox 18" id="18"/>
          <p:cNvSpPr txBox="true"/>
          <p:nvPr/>
        </p:nvSpPr>
        <p:spPr>
          <a:xfrm rot="0">
            <a:off x="9776991" y="8022590"/>
            <a:ext cx="7482309" cy="2182370"/>
          </a:xfrm>
          <a:prstGeom prst="rect">
            <a:avLst/>
          </a:prstGeom>
        </p:spPr>
        <p:txBody>
          <a:bodyPr anchor="t" rtlCol="false" tIns="0" lIns="0" bIns="0" rIns="0">
            <a:spAutoFit/>
          </a:bodyPr>
          <a:lstStyle/>
          <a:p>
            <a:pPr>
              <a:lnSpc>
                <a:spcPts val="2523"/>
              </a:lnSpc>
            </a:pPr>
            <a:r>
              <a:rPr lang="en-US" sz="1802" spc="18">
                <a:solidFill>
                  <a:srgbClr val="231F20"/>
                </a:solidFill>
                <a:latin typeface="Canva Sans 2"/>
              </a:rPr>
              <a:t>The UI provides clear instructions to guide users through the recognition process.</a:t>
            </a:r>
          </a:p>
          <a:p>
            <a:pPr>
              <a:lnSpc>
                <a:spcPts val="2523"/>
              </a:lnSpc>
            </a:pPr>
            <a:r>
              <a:rPr lang="en-US" sz="1802" spc="18">
                <a:solidFill>
                  <a:srgbClr val="231F20"/>
                </a:solidFill>
                <a:latin typeface="Canva Sans 2"/>
              </a:rPr>
              <a:t>Tooltips and pop-up hints offer additional information as users hover over icons and buttons.</a:t>
            </a:r>
          </a:p>
          <a:p>
            <a:pPr>
              <a:lnSpc>
                <a:spcPts val="2523"/>
              </a:lnSpc>
            </a:pPr>
            <a:r>
              <a:rPr lang="en-US" sz="1802" spc="18">
                <a:solidFill>
                  <a:srgbClr val="231F20"/>
                </a:solidFill>
                <a:latin typeface="Canva Sans 2"/>
              </a:rPr>
              <a:t>An on-screen tutorial is available for new users to learn how to use the system effectively.</a:t>
            </a:r>
          </a:p>
          <a:p>
            <a:pPr marL="0" indent="0" lvl="0">
              <a:lnSpc>
                <a:spcPts val="2523"/>
              </a:lnSpc>
            </a:pPr>
          </a:p>
        </p:txBody>
      </p:sp>
      <p:sp>
        <p:nvSpPr>
          <p:cNvPr name="AutoShape 19" id="19"/>
          <p:cNvSpPr/>
          <p:nvPr/>
        </p:nvSpPr>
        <p:spPr>
          <a:xfrm>
            <a:off x="5897880" y="2828891"/>
            <a:ext cx="6492240" cy="0"/>
          </a:xfrm>
          <a:prstGeom prst="line">
            <a:avLst/>
          </a:prstGeom>
          <a:ln cap="flat" w="38100">
            <a:solidFill>
              <a:srgbClr val="F37221"/>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3124064" y="417460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6130458" y="5967361"/>
            <a:ext cx="3726378" cy="372637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221"/>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4332"/>
                </a:lnSpc>
              </a:pPr>
              <a:r>
                <a:rPr lang="en-US" sz="3094" spc="30">
                  <a:solidFill>
                    <a:srgbClr val="FFFFFF"/>
                  </a:solidFill>
                  <a:latin typeface="Canva Sans 1"/>
                </a:rPr>
                <a:t> Key features that UI is equipped with </a:t>
              </a:r>
            </a:p>
          </p:txBody>
        </p:sp>
      </p:grpSp>
      <p:grpSp>
        <p:nvGrpSpPr>
          <p:cNvPr name="Group 11" id="11"/>
          <p:cNvGrpSpPr/>
          <p:nvPr/>
        </p:nvGrpSpPr>
        <p:grpSpPr>
          <a:xfrm rot="0">
            <a:off x="9168310" y="3168692"/>
            <a:ext cx="3858951" cy="1164232"/>
            <a:chOff x="0" y="0"/>
            <a:chExt cx="1347049" cy="406400"/>
          </a:xfrm>
        </p:grpSpPr>
        <p:sp>
          <p:nvSpPr>
            <p:cNvPr name="Freeform 12" id="12"/>
            <p:cNvSpPr/>
            <p:nvPr/>
          </p:nvSpPr>
          <p:spPr>
            <a:xfrm flipH="false" flipV="false" rot="0">
              <a:off x="0" y="0"/>
              <a:ext cx="1347049" cy="406400"/>
            </a:xfrm>
            <a:custGeom>
              <a:avLst/>
              <a:gdLst/>
              <a:ahLst/>
              <a:cxnLst/>
              <a:rect r="r" b="b" t="t" l="l"/>
              <a:pathLst>
                <a:path h="406400" w="1347049">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F37221"/>
            </a:solidFill>
          </p:spPr>
        </p:sp>
        <p:sp>
          <p:nvSpPr>
            <p:cNvPr name="TextBox 13" id="13"/>
            <p:cNvSpPr txBox="true"/>
            <p:nvPr/>
          </p:nvSpPr>
          <p:spPr>
            <a:xfrm>
              <a:off x="0" y="-28575"/>
              <a:ext cx="1347049" cy="434975"/>
            </a:xfrm>
            <a:prstGeom prst="rect">
              <a:avLst/>
            </a:prstGeom>
          </p:spPr>
          <p:txBody>
            <a:bodyPr anchor="ctr" rtlCol="false" tIns="50800" lIns="50800" bIns="50800" rIns="50800"/>
            <a:lstStyle/>
            <a:p>
              <a:pPr algn="ctr">
                <a:lnSpc>
                  <a:spcPts val="2512"/>
                </a:lnSpc>
              </a:pPr>
              <a:r>
                <a:rPr lang="en-US" sz="1794" spc="17">
                  <a:solidFill>
                    <a:srgbClr val="FFFFFF"/>
                  </a:solidFill>
                  <a:latin typeface="Canva Sans 1"/>
                </a:rPr>
                <a:t>Character Drawing</a:t>
              </a:r>
            </a:p>
          </p:txBody>
        </p:sp>
      </p:grpSp>
      <p:grpSp>
        <p:nvGrpSpPr>
          <p:cNvPr name="Group 14" id="14"/>
          <p:cNvGrpSpPr/>
          <p:nvPr/>
        </p:nvGrpSpPr>
        <p:grpSpPr>
          <a:xfrm rot="0">
            <a:off x="11069105" y="4562253"/>
            <a:ext cx="4164256" cy="1256342"/>
            <a:chOff x="0" y="0"/>
            <a:chExt cx="1347049" cy="406400"/>
          </a:xfrm>
        </p:grpSpPr>
        <p:sp>
          <p:nvSpPr>
            <p:cNvPr name="Freeform 15" id="15"/>
            <p:cNvSpPr/>
            <p:nvPr/>
          </p:nvSpPr>
          <p:spPr>
            <a:xfrm flipH="false" flipV="false" rot="0">
              <a:off x="0" y="0"/>
              <a:ext cx="1347049" cy="406400"/>
            </a:xfrm>
            <a:custGeom>
              <a:avLst/>
              <a:gdLst/>
              <a:ahLst/>
              <a:cxnLst/>
              <a:rect r="r" b="b" t="t" l="l"/>
              <a:pathLst>
                <a:path h="406400" w="1347049">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F37221"/>
            </a:solidFill>
          </p:spPr>
        </p:sp>
        <p:sp>
          <p:nvSpPr>
            <p:cNvPr name="TextBox 16" id="16"/>
            <p:cNvSpPr txBox="true"/>
            <p:nvPr/>
          </p:nvSpPr>
          <p:spPr>
            <a:xfrm>
              <a:off x="0" y="-28575"/>
              <a:ext cx="1347049" cy="434975"/>
            </a:xfrm>
            <a:prstGeom prst="rect">
              <a:avLst/>
            </a:prstGeom>
          </p:spPr>
          <p:txBody>
            <a:bodyPr anchor="ctr" rtlCol="false" tIns="50800" lIns="50800" bIns="50800" rIns="50800"/>
            <a:lstStyle/>
            <a:p>
              <a:pPr algn="ctr">
                <a:lnSpc>
                  <a:spcPts val="2512"/>
                </a:lnSpc>
              </a:pPr>
              <a:r>
                <a:rPr lang="en-US" sz="1794" spc="17">
                  <a:solidFill>
                    <a:srgbClr val="FFFFFF"/>
                  </a:solidFill>
                  <a:latin typeface="Canva Sans 1"/>
                </a:rPr>
                <a:t>Real-time Recognition</a:t>
              </a:r>
            </a:p>
          </p:txBody>
        </p:sp>
      </p:grpSp>
      <p:grpSp>
        <p:nvGrpSpPr>
          <p:cNvPr name="Group 17" id="17"/>
          <p:cNvGrpSpPr/>
          <p:nvPr/>
        </p:nvGrpSpPr>
        <p:grpSpPr>
          <a:xfrm rot="0">
            <a:off x="11591815" y="6228170"/>
            <a:ext cx="4143925" cy="1250208"/>
            <a:chOff x="0" y="0"/>
            <a:chExt cx="1347049" cy="406400"/>
          </a:xfrm>
        </p:grpSpPr>
        <p:sp>
          <p:nvSpPr>
            <p:cNvPr name="Freeform 18" id="18"/>
            <p:cNvSpPr/>
            <p:nvPr/>
          </p:nvSpPr>
          <p:spPr>
            <a:xfrm flipH="false" flipV="false" rot="0">
              <a:off x="0" y="0"/>
              <a:ext cx="1347049" cy="406400"/>
            </a:xfrm>
            <a:custGeom>
              <a:avLst/>
              <a:gdLst/>
              <a:ahLst/>
              <a:cxnLst/>
              <a:rect r="r" b="b" t="t" l="l"/>
              <a:pathLst>
                <a:path h="406400" w="1347049">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F37221"/>
            </a:solidFill>
          </p:spPr>
        </p:sp>
        <p:sp>
          <p:nvSpPr>
            <p:cNvPr name="TextBox 19" id="19"/>
            <p:cNvSpPr txBox="true"/>
            <p:nvPr/>
          </p:nvSpPr>
          <p:spPr>
            <a:xfrm>
              <a:off x="0" y="-28575"/>
              <a:ext cx="1347049" cy="434975"/>
            </a:xfrm>
            <a:prstGeom prst="rect">
              <a:avLst/>
            </a:prstGeom>
          </p:spPr>
          <p:txBody>
            <a:bodyPr anchor="ctr" rtlCol="false" tIns="50800" lIns="50800" bIns="50800" rIns="50800"/>
            <a:lstStyle/>
            <a:p>
              <a:pPr algn="ctr">
                <a:lnSpc>
                  <a:spcPts val="2512"/>
                </a:lnSpc>
              </a:pPr>
              <a:r>
                <a:rPr lang="en-US" sz="1794" spc="17">
                  <a:solidFill>
                    <a:srgbClr val="FFFFFF"/>
                  </a:solidFill>
                  <a:latin typeface="Canva Sans 1"/>
                </a:rPr>
                <a:t>Clear and Reset</a:t>
              </a:r>
            </a:p>
          </p:txBody>
        </p:sp>
      </p:grpSp>
      <p:grpSp>
        <p:nvGrpSpPr>
          <p:cNvPr name="Group 20" id="20"/>
          <p:cNvGrpSpPr/>
          <p:nvPr/>
        </p:nvGrpSpPr>
        <p:grpSpPr>
          <a:xfrm rot="0">
            <a:off x="11591815" y="8298205"/>
            <a:ext cx="3834471" cy="1156847"/>
            <a:chOff x="0" y="0"/>
            <a:chExt cx="1347049" cy="406400"/>
          </a:xfrm>
        </p:grpSpPr>
        <p:sp>
          <p:nvSpPr>
            <p:cNvPr name="Freeform 21" id="21"/>
            <p:cNvSpPr/>
            <p:nvPr/>
          </p:nvSpPr>
          <p:spPr>
            <a:xfrm flipH="false" flipV="false" rot="0">
              <a:off x="0" y="0"/>
              <a:ext cx="1347049" cy="406400"/>
            </a:xfrm>
            <a:custGeom>
              <a:avLst/>
              <a:gdLst/>
              <a:ahLst/>
              <a:cxnLst/>
              <a:rect r="r" b="b" t="t" l="l"/>
              <a:pathLst>
                <a:path h="406400" w="1347049">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F37221"/>
            </a:solidFill>
          </p:spPr>
        </p:sp>
        <p:sp>
          <p:nvSpPr>
            <p:cNvPr name="TextBox 22" id="22"/>
            <p:cNvSpPr txBox="true"/>
            <p:nvPr/>
          </p:nvSpPr>
          <p:spPr>
            <a:xfrm>
              <a:off x="0" y="-28575"/>
              <a:ext cx="1347049" cy="434975"/>
            </a:xfrm>
            <a:prstGeom prst="rect">
              <a:avLst/>
            </a:prstGeom>
          </p:spPr>
          <p:txBody>
            <a:bodyPr anchor="ctr" rtlCol="false" tIns="50800" lIns="50800" bIns="50800" rIns="50800"/>
            <a:lstStyle/>
            <a:p>
              <a:pPr algn="ctr">
                <a:lnSpc>
                  <a:spcPts val="2512"/>
                </a:lnSpc>
              </a:pPr>
              <a:r>
                <a:rPr lang="en-US" sz="1794" spc="17">
                  <a:solidFill>
                    <a:srgbClr val="FFFFFF"/>
                  </a:solidFill>
                  <a:latin typeface="Canva Sans 1"/>
                </a:rPr>
                <a:t>Accessibility</a:t>
              </a:r>
            </a:p>
          </p:txBody>
        </p:sp>
      </p:grpSp>
      <p:sp>
        <p:nvSpPr>
          <p:cNvPr name="Freeform 23" id="23"/>
          <p:cNvSpPr/>
          <p:nvPr/>
        </p:nvSpPr>
        <p:spPr>
          <a:xfrm flipH="true" flipV="false" rot="7851052">
            <a:off x="7314371" y="4603967"/>
            <a:ext cx="1985179" cy="560813"/>
          </a:xfrm>
          <a:custGeom>
            <a:avLst/>
            <a:gdLst/>
            <a:ahLst/>
            <a:cxnLst/>
            <a:rect r="r" b="b" t="t" l="l"/>
            <a:pathLst>
              <a:path h="560813" w="1985179">
                <a:moveTo>
                  <a:pt x="1985180" y="0"/>
                </a:moveTo>
                <a:lnTo>
                  <a:pt x="0" y="0"/>
                </a:lnTo>
                <a:lnTo>
                  <a:pt x="0" y="560813"/>
                </a:lnTo>
                <a:lnTo>
                  <a:pt x="1985180" y="560813"/>
                </a:lnTo>
                <a:lnTo>
                  <a:pt x="19851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561855">
            <a:off x="9940767" y="7039500"/>
            <a:ext cx="1567117" cy="428998"/>
          </a:xfrm>
          <a:custGeom>
            <a:avLst/>
            <a:gdLst/>
            <a:ahLst/>
            <a:cxnLst/>
            <a:rect r="r" b="b" t="t" l="l"/>
            <a:pathLst>
              <a:path h="428998" w="1567117">
                <a:moveTo>
                  <a:pt x="0" y="0"/>
                </a:moveTo>
                <a:lnTo>
                  <a:pt x="1567117" y="0"/>
                </a:lnTo>
                <a:lnTo>
                  <a:pt x="1567117"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1734882">
            <a:off x="9445359" y="5831261"/>
            <a:ext cx="1567117" cy="428998"/>
          </a:xfrm>
          <a:custGeom>
            <a:avLst/>
            <a:gdLst/>
            <a:ahLst/>
            <a:cxnLst/>
            <a:rect r="r" b="b" t="t" l="l"/>
            <a:pathLst>
              <a:path h="428998" w="1567117">
                <a:moveTo>
                  <a:pt x="0" y="0"/>
                </a:moveTo>
                <a:lnTo>
                  <a:pt x="1567117" y="0"/>
                </a:lnTo>
                <a:lnTo>
                  <a:pt x="1567117"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761815">
            <a:off x="9825507" y="8465181"/>
            <a:ext cx="1567117" cy="428998"/>
          </a:xfrm>
          <a:custGeom>
            <a:avLst/>
            <a:gdLst/>
            <a:ahLst/>
            <a:cxnLst/>
            <a:rect r="r" b="b" t="t" l="l"/>
            <a:pathLst>
              <a:path h="428998" w="1567117">
                <a:moveTo>
                  <a:pt x="0" y="0"/>
                </a:moveTo>
                <a:lnTo>
                  <a:pt x="1567117" y="0"/>
                </a:lnTo>
                <a:lnTo>
                  <a:pt x="1567117"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7" id="27"/>
          <p:cNvGrpSpPr>
            <a:grpSpLocks noChangeAspect="true"/>
          </p:cNvGrpSpPr>
          <p:nvPr/>
        </p:nvGrpSpPr>
        <p:grpSpPr>
          <a:xfrm rot="0">
            <a:off x="848375" y="6357385"/>
            <a:ext cx="3848067" cy="3089579"/>
            <a:chOff x="0" y="0"/>
            <a:chExt cx="7467600" cy="5995670"/>
          </a:xfrm>
        </p:grpSpPr>
        <p:sp>
          <p:nvSpPr>
            <p:cNvPr name="Freeform 28" id="28"/>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29" id="29"/>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30" id="30"/>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31" id="31"/>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6"/>
              <a:stretch>
                <a:fillRect l="0" t="0" r="0" b="-33509"/>
              </a:stretch>
            </a:blipFill>
          </p:spPr>
        </p:sp>
      </p:grpSp>
      <p:grpSp>
        <p:nvGrpSpPr>
          <p:cNvPr name="Group 32" id="32"/>
          <p:cNvGrpSpPr/>
          <p:nvPr/>
        </p:nvGrpSpPr>
        <p:grpSpPr>
          <a:xfrm rot="0">
            <a:off x="16591171" y="7253999"/>
            <a:ext cx="2453132" cy="245313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34" id="34"/>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grpSp>
        <p:nvGrpSpPr>
          <p:cNvPr name="Group 35" id="35"/>
          <p:cNvGrpSpPr/>
          <p:nvPr/>
        </p:nvGrpSpPr>
        <p:grpSpPr>
          <a:xfrm rot="0">
            <a:off x="17403431" y="9060434"/>
            <a:ext cx="2453132" cy="245313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35000"/>
            </a:solidFill>
          </p:spPr>
        </p:sp>
        <p:sp>
          <p:nvSpPr>
            <p:cNvPr name="TextBox 37" id="3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grpSp>
        <p:nvGrpSpPr>
          <p:cNvPr name="Group 38" id="38"/>
          <p:cNvGrpSpPr/>
          <p:nvPr/>
        </p:nvGrpSpPr>
        <p:grpSpPr>
          <a:xfrm rot="0">
            <a:off x="15293499" y="8556907"/>
            <a:ext cx="2453132" cy="245313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35000"/>
            </a:solidFill>
          </p:spPr>
        </p:sp>
        <p:sp>
          <p:nvSpPr>
            <p:cNvPr name="TextBox 40" id="4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grpSp>
        <p:nvGrpSpPr>
          <p:cNvPr name="Group 41" id="41"/>
          <p:cNvGrpSpPr/>
          <p:nvPr/>
        </p:nvGrpSpPr>
        <p:grpSpPr>
          <a:xfrm rot="0">
            <a:off x="14006795" y="9864517"/>
            <a:ext cx="2453132" cy="2453132"/>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43" id="43"/>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grpSp>
        <p:nvGrpSpPr>
          <p:cNvPr name="Group 44" id="44"/>
          <p:cNvGrpSpPr/>
          <p:nvPr/>
        </p:nvGrpSpPr>
        <p:grpSpPr>
          <a:xfrm rot="0">
            <a:off x="17873935" y="5967361"/>
            <a:ext cx="2453132" cy="2453132"/>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35000"/>
            </a:solidFill>
          </p:spPr>
        </p:sp>
        <p:sp>
          <p:nvSpPr>
            <p:cNvPr name="TextBox 46" id="46"/>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TextBox 47" id="47"/>
          <p:cNvSpPr txBox="true"/>
          <p:nvPr/>
        </p:nvSpPr>
        <p:spPr>
          <a:xfrm rot="0">
            <a:off x="536784" y="3703183"/>
            <a:ext cx="4471249" cy="1553098"/>
          </a:xfrm>
          <a:prstGeom prst="rect">
            <a:avLst/>
          </a:prstGeom>
        </p:spPr>
        <p:txBody>
          <a:bodyPr anchor="t" rtlCol="false" tIns="0" lIns="0" bIns="0" rIns="0">
            <a:spAutoFit/>
          </a:bodyPr>
          <a:lstStyle/>
          <a:p>
            <a:pPr marL="0" indent="0" lvl="0">
              <a:lnSpc>
                <a:spcPts val="3104"/>
              </a:lnSpc>
            </a:pPr>
            <a:r>
              <a:rPr lang="en-US" sz="2217" spc="22">
                <a:solidFill>
                  <a:srgbClr val="FFFFFF"/>
                </a:solidFill>
                <a:latin typeface="Canva Sans 2"/>
              </a:rPr>
              <a:t>These features contribute to a seamless and efficient user experience, making our system accessible to a broad audience.</a:t>
            </a:r>
          </a:p>
        </p:txBody>
      </p:sp>
      <p:sp>
        <p:nvSpPr>
          <p:cNvPr name="TextBox 48" id="48"/>
          <p:cNvSpPr txBox="true"/>
          <p:nvPr/>
        </p:nvSpPr>
        <p:spPr>
          <a:xfrm rot="0">
            <a:off x="285403" y="240421"/>
            <a:ext cx="4974012" cy="2479871"/>
          </a:xfrm>
          <a:prstGeom prst="rect">
            <a:avLst/>
          </a:prstGeom>
        </p:spPr>
        <p:txBody>
          <a:bodyPr anchor="t" rtlCol="false" tIns="0" lIns="0" bIns="0" rIns="0">
            <a:spAutoFit/>
          </a:bodyPr>
          <a:lstStyle/>
          <a:p>
            <a:pPr algn="ctr">
              <a:lnSpc>
                <a:spcPts val="6669"/>
              </a:lnSpc>
              <a:spcBef>
                <a:spcPct val="0"/>
              </a:spcBef>
            </a:pPr>
            <a:r>
              <a:rPr lang="en-US" sz="4833" spc="241">
                <a:solidFill>
                  <a:srgbClr val="FDFBFB"/>
                </a:solidFill>
                <a:latin typeface="Canva Sans 2 Bold"/>
              </a:rPr>
              <a:t>Key Features and Functionalities</a:t>
            </a:r>
          </a:p>
        </p:txBody>
      </p:sp>
      <p:sp>
        <p:nvSpPr>
          <p:cNvPr name="TextBox 49" id="49"/>
          <p:cNvSpPr txBox="true"/>
          <p:nvPr/>
        </p:nvSpPr>
        <p:spPr>
          <a:xfrm rot="0">
            <a:off x="7993647" y="649491"/>
            <a:ext cx="8943178" cy="1690305"/>
          </a:xfrm>
          <a:prstGeom prst="rect">
            <a:avLst/>
          </a:prstGeom>
        </p:spPr>
        <p:txBody>
          <a:bodyPr anchor="t" rtlCol="false" tIns="0" lIns="0" bIns="0" rIns="0">
            <a:spAutoFit/>
          </a:bodyPr>
          <a:lstStyle/>
          <a:p>
            <a:pPr algn="ctr">
              <a:lnSpc>
                <a:spcPts val="3403"/>
              </a:lnSpc>
            </a:pPr>
            <a:r>
              <a:rPr lang="en-US" sz="2430">
                <a:solidFill>
                  <a:srgbClr val="7336F9"/>
                </a:solidFill>
                <a:latin typeface="Canva Sans 1 Bold"/>
              </a:rPr>
              <a:t>These well-crafted features not only enhance the accuracy and efficiency of our Handwritten Character Recognition system but also empower users with a seamless and engaging interaction with the technology.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5167935" y="3777635"/>
            <a:ext cx="3013569" cy="3549737"/>
            <a:chOff x="0" y="0"/>
            <a:chExt cx="940599" cy="1107949"/>
          </a:xfrm>
        </p:grpSpPr>
        <p:sp>
          <p:nvSpPr>
            <p:cNvPr name="Freeform 3" id="3"/>
            <p:cNvSpPr/>
            <p:nvPr/>
          </p:nvSpPr>
          <p:spPr>
            <a:xfrm flipH="false" flipV="false" rot="0">
              <a:off x="0" y="0"/>
              <a:ext cx="940599" cy="1107949"/>
            </a:xfrm>
            <a:custGeom>
              <a:avLst/>
              <a:gdLst/>
              <a:ahLst/>
              <a:cxnLst/>
              <a:rect r="r" b="b" t="t" l="l"/>
              <a:pathLst>
                <a:path h="1107949" w="940599">
                  <a:moveTo>
                    <a:pt x="46242" y="0"/>
                  </a:moveTo>
                  <a:lnTo>
                    <a:pt x="894357" y="0"/>
                  </a:lnTo>
                  <a:cubicBezTo>
                    <a:pt x="906621" y="0"/>
                    <a:pt x="918383" y="4872"/>
                    <a:pt x="927055" y="13544"/>
                  </a:cubicBezTo>
                  <a:cubicBezTo>
                    <a:pt x="935727" y="22216"/>
                    <a:pt x="940599" y="33978"/>
                    <a:pt x="940599" y="46242"/>
                  </a:cubicBezTo>
                  <a:lnTo>
                    <a:pt x="940599" y="1061706"/>
                  </a:lnTo>
                  <a:cubicBezTo>
                    <a:pt x="940599" y="1073970"/>
                    <a:pt x="935727" y="1085732"/>
                    <a:pt x="927055" y="1094405"/>
                  </a:cubicBezTo>
                  <a:cubicBezTo>
                    <a:pt x="918383" y="1103077"/>
                    <a:pt x="906621" y="1107949"/>
                    <a:pt x="894357" y="1107949"/>
                  </a:cubicBezTo>
                  <a:lnTo>
                    <a:pt x="46242" y="1107949"/>
                  </a:lnTo>
                  <a:cubicBezTo>
                    <a:pt x="33978" y="1107949"/>
                    <a:pt x="22216" y="1103077"/>
                    <a:pt x="13544" y="1094405"/>
                  </a:cubicBezTo>
                  <a:cubicBezTo>
                    <a:pt x="4872" y="1085732"/>
                    <a:pt x="0" y="1073970"/>
                    <a:pt x="0" y="1061706"/>
                  </a:cubicBezTo>
                  <a:lnTo>
                    <a:pt x="0" y="46242"/>
                  </a:lnTo>
                  <a:cubicBezTo>
                    <a:pt x="0" y="33978"/>
                    <a:pt x="4872" y="22216"/>
                    <a:pt x="13544" y="13544"/>
                  </a:cubicBezTo>
                  <a:cubicBezTo>
                    <a:pt x="22216" y="4872"/>
                    <a:pt x="33978" y="0"/>
                    <a:pt x="46242" y="0"/>
                  </a:cubicBezTo>
                  <a:close/>
                </a:path>
              </a:pathLst>
            </a:custGeom>
            <a:solidFill>
              <a:srgbClr val="000000">
                <a:alpha val="0"/>
              </a:srgbClr>
            </a:solidFill>
            <a:ln w="38100" cap="sq">
              <a:solidFill>
                <a:srgbClr val="F47C00"/>
              </a:solidFill>
              <a:prstDash val="solid"/>
              <a:miter/>
            </a:ln>
          </p:spPr>
        </p:sp>
        <p:sp>
          <p:nvSpPr>
            <p:cNvPr name="TextBox 4" id="4"/>
            <p:cNvSpPr txBox="true"/>
            <p:nvPr/>
          </p:nvSpPr>
          <p:spPr>
            <a:xfrm>
              <a:off x="0" y="-47625"/>
              <a:ext cx="940599" cy="1155574"/>
            </a:xfrm>
            <a:prstGeom prst="rect">
              <a:avLst/>
            </a:prstGeom>
          </p:spPr>
          <p:txBody>
            <a:bodyPr anchor="ctr" rtlCol="false" tIns="50800" lIns="50800" bIns="50800" rIns="50800"/>
            <a:lstStyle/>
            <a:p>
              <a:pPr algn="ctr">
                <a:lnSpc>
                  <a:spcPts val="3212"/>
                </a:lnSpc>
              </a:pPr>
            </a:p>
          </p:txBody>
        </p:sp>
      </p:grpSp>
      <p:grpSp>
        <p:nvGrpSpPr>
          <p:cNvPr name="Group 5" id="5"/>
          <p:cNvGrpSpPr/>
          <p:nvPr/>
        </p:nvGrpSpPr>
        <p:grpSpPr>
          <a:xfrm rot="0">
            <a:off x="0" y="8242369"/>
            <a:ext cx="18288000" cy="2044631"/>
            <a:chOff x="0" y="0"/>
            <a:chExt cx="4816593" cy="538504"/>
          </a:xfrm>
        </p:grpSpPr>
        <p:sp>
          <p:nvSpPr>
            <p:cNvPr name="Freeform 6" id="6"/>
            <p:cNvSpPr/>
            <p:nvPr/>
          </p:nvSpPr>
          <p:spPr>
            <a:xfrm flipH="false" flipV="false" rot="0">
              <a:off x="0" y="0"/>
              <a:ext cx="4816592" cy="538504"/>
            </a:xfrm>
            <a:custGeom>
              <a:avLst/>
              <a:gdLst/>
              <a:ahLst/>
              <a:cxnLst/>
              <a:rect r="r" b="b" t="t" l="l"/>
              <a:pathLst>
                <a:path h="538504" w="4816592">
                  <a:moveTo>
                    <a:pt x="0" y="0"/>
                  </a:moveTo>
                  <a:lnTo>
                    <a:pt x="4816592" y="0"/>
                  </a:lnTo>
                  <a:lnTo>
                    <a:pt x="4816592" y="538504"/>
                  </a:lnTo>
                  <a:lnTo>
                    <a:pt x="0" y="538504"/>
                  </a:lnTo>
                  <a:close/>
                </a:path>
              </a:pathLst>
            </a:custGeom>
            <a:solidFill>
              <a:srgbClr val="1F4A96"/>
            </a:solidFill>
          </p:spPr>
        </p:sp>
        <p:sp>
          <p:nvSpPr>
            <p:cNvPr name="TextBox 7" id="7"/>
            <p:cNvSpPr txBox="true"/>
            <p:nvPr/>
          </p:nvSpPr>
          <p:spPr>
            <a:xfrm>
              <a:off x="0" y="-57150"/>
              <a:ext cx="4816593" cy="595654"/>
            </a:xfrm>
            <a:prstGeom prst="rect">
              <a:avLst/>
            </a:prstGeom>
          </p:spPr>
          <p:txBody>
            <a:bodyPr anchor="ctr" rtlCol="false" tIns="50800" lIns="50800" bIns="50800" rIns="50800"/>
            <a:lstStyle/>
            <a:p>
              <a:pPr algn="ctr">
                <a:lnSpc>
                  <a:spcPts val="3632"/>
                </a:lnSpc>
              </a:pPr>
            </a:p>
          </p:txBody>
        </p:sp>
      </p:grpSp>
      <p:sp>
        <p:nvSpPr>
          <p:cNvPr name="Freeform 8" id="8"/>
          <p:cNvSpPr/>
          <p:nvPr/>
        </p:nvSpPr>
        <p:spPr>
          <a:xfrm flipH="false" flipV="false" rot="0">
            <a:off x="438204" y="1028700"/>
            <a:ext cx="4368317" cy="8779543"/>
          </a:xfrm>
          <a:custGeom>
            <a:avLst/>
            <a:gdLst/>
            <a:ahLst/>
            <a:cxnLst/>
            <a:rect r="r" b="b" t="t" l="l"/>
            <a:pathLst>
              <a:path h="8779543" w="4368317">
                <a:moveTo>
                  <a:pt x="0" y="0"/>
                </a:moveTo>
                <a:lnTo>
                  <a:pt x="4368317" y="0"/>
                </a:lnTo>
                <a:lnTo>
                  <a:pt x="4368317" y="8779543"/>
                </a:lnTo>
                <a:lnTo>
                  <a:pt x="0" y="8779543"/>
                </a:lnTo>
                <a:lnTo>
                  <a:pt x="0" y="0"/>
                </a:lnTo>
                <a:close/>
              </a:path>
            </a:pathLst>
          </a:custGeom>
          <a:blipFill>
            <a:blip r:embed="rId2"/>
            <a:stretch>
              <a:fillRect l="-100736" t="0" r="-100736" b="0"/>
            </a:stretch>
          </a:blipFill>
        </p:spPr>
      </p:sp>
      <p:sp>
        <p:nvSpPr>
          <p:cNvPr name="Freeform 9" id="9"/>
          <p:cNvSpPr/>
          <p:nvPr/>
        </p:nvSpPr>
        <p:spPr>
          <a:xfrm flipH="false" flipV="false" rot="0">
            <a:off x="3904469" y="1028700"/>
            <a:ext cx="2534336" cy="1689557"/>
          </a:xfrm>
          <a:custGeom>
            <a:avLst/>
            <a:gdLst/>
            <a:ahLst/>
            <a:cxnLst/>
            <a:rect r="r" b="b" t="t" l="l"/>
            <a:pathLst>
              <a:path h="1689557" w="2534336">
                <a:moveTo>
                  <a:pt x="0" y="0"/>
                </a:moveTo>
                <a:lnTo>
                  <a:pt x="2534335" y="0"/>
                </a:lnTo>
                <a:lnTo>
                  <a:pt x="2534335" y="1689557"/>
                </a:lnTo>
                <a:lnTo>
                  <a:pt x="0" y="16895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5747871" y="3515933"/>
            <a:ext cx="1782567" cy="523404"/>
            <a:chOff x="0" y="0"/>
            <a:chExt cx="405394" cy="119033"/>
          </a:xfrm>
        </p:grpSpPr>
        <p:sp>
          <p:nvSpPr>
            <p:cNvPr name="Freeform 11" id="11"/>
            <p:cNvSpPr/>
            <p:nvPr/>
          </p:nvSpPr>
          <p:spPr>
            <a:xfrm flipH="false" flipV="false" rot="0">
              <a:off x="0" y="0"/>
              <a:ext cx="405394" cy="119033"/>
            </a:xfrm>
            <a:custGeom>
              <a:avLst/>
              <a:gdLst/>
              <a:ahLst/>
              <a:cxnLst/>
              <a:rect r="r" b="b" t="t" l="l"/>
              <a:pathLst>
                <a:path h="119033" w="405394">
                  <a:moveTo>
                    <a:pt x="59517" y="0"/>
                  </a:moveTo>
                  <a:lnTo>
                    <a:pt x="345878" y="0"/>
                  </a:lnTo>
                  <a:cubicBezTo>
                    <a:pt x="378748" y="0"/>
                    <a:pt x="405394" y="26647"/>
                    <a:pt x="405394" y="59517"/>
                  </a:cubicBezTo>
                  <a:lnTo>
                    <a:pt x="405394" y="59517"/>
                  </a:lnTo>
                  <a:cubicBezTo>
                    <a:pt x="405394" y="92387"/>
                    <a:pt x="378748" y="119033"/>
                    <a:pt x="345878" y="119033"/>
                  </a:cubicBezTo>
                  <a:lnTo>
                    <a:pt x="59517" y="119033"/>
                  </a:lnTo>
                  <a:cubicBezTo>
                    <a:pt x="26647" y="119033"/>
                    <a:pt x="0" y="92387"/>
                    <a:pt x="0" y="59517"/>
                  </a:cubicBezTo>
                  <a:lnTo>
                    <a:pt x="0" y="59517"/>
                  </a:lnTo>
                  <a:cubicBezTo>
                    <a:pt x="0" y="26647"/>
                    <a:pt x="26647" y="0"/>
                    <a:pt x="59517" y="0"/>
                  </a:cubicBezTo>
                  <a:close/>
                </a:path>
              </a:pathLst>
            </a:custGeom>
            <a:solidFill>
              <a:srgbClr val="F37221"/>
            </a:solidFill>
          </p:spPr>
        </p:sp>
        <p:sp>
          <p:nvSpPr>
            <p:cNvPr name="TextBox 12" id="12"/>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FFFFF"/>
                  </a:solidFill>
                  <a:latin typeface="Canva Sans 1 Bold"/>
                </a:rPr>
                <a:t>01</a:t>
              </a:r>
            </a:p>
          </p:txBody>
        </p:sp>
      </p:grpSp>
      <p:sp>
        <p:nvSpPr>
          <p:cNvPr name="TextBox 13" id="13"/>
          <p:cNvSpPr txBox="true"/>
          <p:nvPr/>
        </p:nvSpPr>
        <p:spPr>
          <a:xfrm rot="0">
            <a:off x="7052162" y="318666"/>
            <a:ext cx="8405195" cy="1641820"/>
          </a:xfrm>
          <a:prstGeom prst="rect">
            <a:avLst/>
          </a:prstGeom>
        </p:spPr>
        <p:txBody>
          <a:bodyPr anchor="t" rtlCol="false" tIns="0" lIns="0" bIns="0" rIns="0">
            <a:spAutoFit/>
          </a:bodyPr>
          <a:lstStyle/>
          <a:p>
            <a:pPr algn="ctr" marL="0" indent="0" lvl="0">
              <a:lnSpc>
                <a:spcPts val="6669"/>
              </a:lnSpc>
              <a:spcBef>
                <a:spcPct val="0"/>
              </a:spcBef>
            </a:pPr>
            <a:r>
              <a:rPr lang="en-US" sz="4833" spc="241">
                <a:solidFill>
                  <a:srgbClr val="F47C00"/>
                </a:solidFill>
                <a:latin typeface="Canva Sans 2 Bold"/>
              </a:rPr>
              <a:t>User-Friendliness and Ease of Use</a:t>
            </a:r>
          </a:p>
        </p:txBody>
      </p:sp>
      <p:sp>
        <p:nvSpPr>
          <p:cNvPr name="TextBox 14" id="14"/>
          <p:cNvSpPr txBox="true"/>
          <p:nvPr/>
        </p:nvSpPr>
        <p:spPr>
          <a:xfrm rot="0">
            <a:off x="7154949" y="2084311"/>
            <a:ext cx="8674959" cy="1189495"/>
          </a:xfrm>
          <a:prstGeom prst="rect">
            <a:avLst/>
          </a:prstGeom>
        </p:spPr>
        <p:txBody>
          <a:bodyPr anchor="t" rtlCol="false" tIns="0" lIns="0" bIns="0" rIns="0">
            <a:spAutoFit/>
          </a:bodyPr>
          <a:lstStyle/>
          <a:p>
            <a:pPr algn="ctr">
              <a:lnSpc>
                <a:spcPts val="3212"/>
              </a:lnSpc>
              <a:spcBef>
                <a:spcPct val="0"/>
              </a:spcBef>
            </a:pPr>
            <a:r>
              <a:rPr lang="en-US" sz="2294" spc="22">
                <a:solidFill>
                  <a:srgbClr val="183871"/>
                </a:solidFill>
                <a:latin typeface="Canva Sans 1"/>
              </a:rPr>
              <a:t> UI design prioritizes user-friendliness and ease of use. We have meticulously crafted the following aspects to achieve this goal:</a:t>
            </a:r>
          </a:p>
        </p:txBody>
      </p:sp>
      <p:sp>
        <p:nvSpPr>
          <p:cNvPr name="TextBox 15" id="15"/>
          <p:cNvSpPr txBox="true"/>
          <p:nvPr/>
        </p:nvSpPr>
        <p:spPr>
          <a:xfrm rot="0">
            <a:off x="5248622" y="4382629"/>
            <a:ext cx="2781064" cy="2157268"/>
          </a:xfrm>
          <a:prstGeom prst="rect">
            <a:avLst/>
          </a:prstGeom>
        </p:spPr>
        <p:txBody>
          <a:bodyPr anchor="t" rtlCol="false" tIns="0" lIns="0" bIns="0" rIns="0">
            <a:spAutoFit/>
          </a:bodyPr>
          <a:lstStyle/>
          <a:p>
            <a:pPr algn="ctr">
              <a:lnSpc>
                <a:spcPts val="2870"/>
              </a:lnSpc>
            </a:pPr>
            <a:r>
              <a:rPr lang="en-US" sz="2050" spc="20">
                <a:solidFill>
                  <a:srgbClr val="183871"/>
                </a:solidFill>
                <a:latin typeface="Canva Sans 1 Bold"/>
              </a:rPr>
              <a:t>Intuitive Layout:</a:t>
            </a:r>
          </a:p>
          <a:p>
            <a:pPr algn="ctr">
              <a:lnSpc>
                <a:spcPts val="2870"/>
              </a:lnSpc>
              <a:spcBef>
                <a:spcPct val="0"/>
              </a:spcBef>
            </a:pPr>
            <a:r>
              <a:rPr lang="en-US" sz="2050" spc="20">
                <a:solidFill>
                  <a:srgbClr val="183871"/>
                </a:solidFill>
                <a:latin typeface="Canva Sans 1"/>
              </a:rPr>
              <a:t>The layout is designed to guide users through the character recognition process effortlessly.</a:t>
            </a:r>
          </a:p>
        </p:txBody>
      </p:sp>
      <p:grpSp>
        <p:nvGrpSpPr>
          <p:cNvPr name="Group 16" id="16"/>
          <p:cNvGrpSpPr/>
          <p:nvPr/>
        </p:nvGrpSpPr>
        <p:grpSpPr>
          <a:xfrm rot="0">
            <a:off x="8372291" y="3777635"/>
            <a:ext cx="3013569" cy="3549737"/>
            <a:chOff x="0" y="0"/>
            <a:chExt cx="940599" cy="1107949"/>
          </a:xfrm>
        </p:grpSpPr>
        <p:sp>
          <p:nvSpPr>
            <p:cNvPr name="Freeform 17" id="17"/>
            <p:cNvSpPr/>
            <p:nvPr/>
          </p:nvSpPr>
          <p:spPr>
            <a:xfrm flipH="false" flipV="false" rot="0">
              <a:off x="0" y="0"/>
              <a:ext cx="940599" cy="1107949"/>
            </a:xfrm>
            <a:custGeom>
              <a:avLst/>
              <a:gdLst/>
              <a:ahLst/>
              <a:cxnLst/>
              <a:rect r="r" b="b" t="t" l="l"/>
              <a:pathLst>
                <a:path h="1107949" w="940599">
                  <a:moveTo>
                    <a:pt x="46242" y="0"/>
                  </a:moveTo>
                  <a:lnTo>
                    <a:pt x="894357" y="0"/>
                  </a:lnTo>
                  <a:cubicBezTo>
                    <a:pt x="906621" y="0"/>
                    <a:pt x="918383" y="4872"/>
                    <a:pt x="927055" y="13544"/>
                  </a:cubicBezTo>
                  <a:cubicBezTo>
                    <a:pt x="935727" y="22216"/>
                    <a:pt x="940599" y="33978"/>
                    <a:pt x="940599" y="46242"/>
                  </a:cubicBezTo>
                  <a:lnTo>
                    <a:pt x="940599" y="1061706"/>
                  </a:lnTo>
                  <a:cubicBezTo>
                    <a:pt x="940599" y="1073970"/>
                    <a:pt x="935727" y="1085732"/>
                    <a:pt x="927055" y="1094405"/>
                  </a:cubicBezTo>
                  <a:cubicBezTo>
                    <a:pt x="918383" y="1103077"/>
                    <a:pt x="906621" y="1107949"/>
                    <a:pt x="894357" y="1107949"/>
                  </a:cubicBezTo>
                  <a:lnTo>
                    <a:pt x="46242" y="1107949"/>
                  </a:lnTo>
                  <a:cubicBezTo>
                    <a:pt x="33978" y="1107949"/>
                    <a:pt x="22216" y="1103077"/>
                    <a:pt x="13544" y="1094405"/>
                  </a:cubicBezTo>
                  <a:cubicBezTo>
                    <a:pt x="4872" y="1085732"/>
                    <a:pt x="0" y="1073970"/>
                    <a:pt x="0" y="1061706"/>
                  </a:cubicBezTo>
                  <a:lnTo>
                    <a:pt x="0" y="46242"/>
                  </a:lnTo>
                  <a:cubicBezTo>
                    <a:pt x="0" y="33978"/>
                    <a:pt x="4872" y="22216"/>
                    <a:pt x="13544" y="13544"/>
                  </a:cubicBezTo>
                  <a:cubicBezTo>
                    <a:pt x="22216" y="4872"/>
                    <a:pt x="33978" y="0"/>
                    <a:pt x="46242" y="0"/>
                  </a:cubicBezTo>
                  <a:close/>
                </a:path>
              </a:pathLst>
            </a:custGeom>
            <a:solidFill>
              <a:srgbClr val="000000">
                <a:alpha val="0"/>
              </a:srgbClr>
            </a:solidFill>
            <a:ln w="38100" cap="sq">
              <a:solidFill>
                <a:srgbClr val="F47C00"/>
              </a:solidFill>
              <a:prstDash val="solid"/>
              <a:miter/>
            </a:ln>
          </p:spPr>
        </p:sp>
        <p:sp>
          <p:nvSpPr>
            <p:cNvPr name="TextBox 18" id="18"/>
            <p:cNvSpPr txBox="true"/>
            <p:nvPr/>
          </p:nvSpPr>
          <p:spPr>
            <a:xfrm>
              <a:off x="0" y="-47625"/>
              <a:ext cx="940599" cy="1155574"/>
            </a:xfrm>
            <a:prstGeom prst="rect">
              <a:avLst/>
            </a:prstGeom>
          </p:spPr>
          <p:txBody>
            <a:bodyPr anchor="ctr" rtlCol="false" tIns="50800" lIns="50800" bIns="50800" rIns="50800"/>
            <a:lstStyle/>
            <a:p>
              <a:pPr algn="ctr">
                <a:lnSpc>
                  <a:spcPts val="3212"/>
                </a:lnSpc>
              </a:pPr>
            </a:p>
          </p:txBody>
        </p:sp>
      </p:grpSp>
      <p:grpSp>
        <p:nvGrpSpPr>
          <p:cNvPr name="Group 19" id="19"/>
          <p:cNvGrpSpPr/>
          <p:nvPr/>
        </p:nvGrpSpPr>
        <p:grpSpPr>
          <a:xfrm rot="0">
            <a:off x="8952227" y="3515933"/>
            <a:ext cx="1782567" cy="523404"/>
            <a:chOff x="0" y="0"/>
            <a:chExt cx="405394" cy="119033"/>
          </a:xfrm>
        </p:grpSpPr>
        <p:sp>
          <p:nvSpPr>
            <p:cNvPr name="Freeform 20" id="20"/>
            <p:cNvSpPr/>
            <p:nvPr/>
          </p:nvSpPr>
          <p:spPr>
            <a:xfrm flipH="false" flipV="false" rot="0">
              <a:off x="0" y="0"/>
              <a:ext cx="405394" cy="119033"/>
            </a:xfrm>
            <a:custGeom>
              <a:avLst/>
              <a:gdLst/>
              <a:ahLst/>
              <a:cxnLst/>
              <a:rect r="r" b="b" t="t" l="l"/>
              <a:pathLst>
                <a:path h="119033" w="405394">
                  <a:moveTo>
                    <a:pt x="59517" y="0"/>
                  </a:moveTo>
                  <a:lnTo>
                    <a:pt x="345878" y="0"/>
                  </a:lnTo>
                  <a:cubicBezTo>
                    <a:pt x="378748" y="0"/>
                    <a:pt x="405394" y="26647"/>
                    <a:pt x="405394" y="59517"/>
                  </a:cubicBezTo>
                  <a:lnTo>
                    <a:pt x="405394" y="59517"/>
                  </a:lnTo>
                  <a:cubicBezTo>
                    <a:pt x="405394" y="92387"/>
                    <a:pt x="378748" y="119033"/>
                    <a:pt x="345878" y="119033"/>
                  </a:cubicBezTo>
                  <a:lnTo>
                    <a:pt x="59517" y="119033"/>
                  </a:lnTo>
                  <a:cubicBezTo>
                    <a:pt x="26647" y="119033"/>
                    <a:pt x="0" y="92387"/>
                    <a:pt x="0" y="59517"/>
                  </a:cubicBezTo>
                  <a:lnTo>
                    <a:pt x="0" y="59517"/>
                  </a:lnTo>
                  <a:cubicBezTo>
                    <a:pt x="0" y="26647"/>
                    <a:pt x="26647" y="0"/>
                    <a:pt x="59517" y="0"/>
                  </a:cubicBezTo>
                  <a:close/>
                </a:path>
              </a:pathLst>
            </a:custGeom>
            <a:solidFill>
              <a:srgbClr val="F37221"/>
            </a:solidFill>
          </p:spPr>
        </p:sp>
        <p:sp>
          <p:nvSpPr>
            <p:cNvPr name="TextBox 21" id="21"/>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FFFFF"/>
                  </a:solidFill>
                  <a:latin typeface="Canva Sans 1 Bold"/>
                </a:rPr>
                <a:t>02</a:t>
              </a:r>
            </a:p>
          </p:txBody>
        </p:sp>
      </p:grpSp>
      <p:sp>
        <p:nvSpPr>
          <p:cNvPr name="TextBox 22" id="22"/>
          <p:cNvSpPr txBox="true"/>
          <p:nvPr/>
        </p:nvSpPr>
        <p:spPr>
          <a:xfrm rot="0">
            <a:off x="8452978" y="4001237"/>
            <a:ext cx="2781064" cy="3242334"/>
          </a:xfrm>
          <a:prstGeom prst="rect">
            <a:avLst/>
          </a:prstGeom>
        </p:spPr>
        <p:txBody>
          <a:bodyPr anchor="t" rtlCol="false" tIns="0" lIns="0" bIns="0" rIns="0">
            <a:spAutoFit/>
          </a:bodyPr>
          <a:lstStyle/>
          <a:p>
            <a:pPr algn="ctr">
              <a:lnSpc>
                <a:spcPts val="2870"/>
              </a:lnSpc>
              <a:spcBef>
                <a:spcPct val="0"/>
              </a:spcBef>
            </a:pPr>
            <a:r>
              <a:rPr lang="en-US" sz="2050" spc="20">
                <a:solidFill>
                  <a:srgbClr val="183871"/>
                </a:solidFill>
                <a:latin typeface="Canva Sans 1 Bold"/>
              </a:rPr>
              <a:t>Clear Instructions: </a:t>
            </a:r>
            <a:r>
              <a:rPr lang="en-US" sz="2050" spc="20">
                <a:solidFill>
                  <a:srgbClr val="183871"/>
                </a:solidFill>
                <a:latin typeface="Canva Sans 1"/>
              </a:rPr>
              <a:t>The UI provides clear and concise instructions, ensuring that users can easily understand how to interact with the system.</a:t>
            </a:r>
          </a:p>
        </p:txBody>
      </p:sp>
      <p:grpSp>
        <p:nvGrpSpPr>
          <p:cNvPr name="Group 23" id="23"/>
          <p:cNvGrpSpPr/>
          <p:nvPr/>
        </p:nvGrpSpPr>
        <p:grpSpPr>
          <a:xfrm rot="0">
            <a:off x="11576647" y="3777635"/>
            <a:ext cx="3013569" cy="3549737"/>
            <a:chOff x="0" y="0"/>
            <a:chExt cx="940599" cy="1107949"/>
          </a:xfrm>
        </p:grpSpPr>
        <p:sp>
          <p:nvSpPr>
            <p:cNvPr name="Freeform 24" id="24"/>
            <p:cNvSpPr/>
            <p:nvPr/>
          </p:nvSpPr>
          <p:spPr>
            <a:xfrm flipH="false" flipV="false" rot="0">
              <a:off x="0" y="0"/>
              <a:ext cx="940599" cy="1107949"/>
            </a:xfrm>
            <a:custGeom>
              <a:avLst/>
              <a:gdLst/>
              <a:ahLst/>
              <a:cxnLst/>
              <a:rect r="r" b="b" t="t" l="l"/>
              <a:pathLst>
                <a:path h="1107949" w="940599">
                  <a:moveTo>
                    <a:pt x="46242" y="0"/>
                  </a:moveTo>
                  <a:lnTo>
                    <a:pt x="894357" y="0"/>
                  </a:lnTo>
                  <a:cubicBezTo>
                    <a:pt x="906621" y="0"/>
                    <a:pt x="918383" y="4872"/>
                    <a:pt x="927055" y="13544"/>
                  </a:cubicBezTo>
                  <a:cubicBezTo>
                    <a:pt x="935727" y="22216"/>
                    <a:pt x="940599" y="33978"/>
                    <a:pt x="940599" y="46242"/>
                  </a:cubicBezTo>
                  <a:lnTo>
                    <a:pt x="940599" y="1061706"/>
                  </a:lnTo>
                  <a:cubicBezTo>
                    <a:pt x="940599" y="1073970"/>
                    <a:pt x="935727" y="1085732"/>
                    <a:pt x="927055" y="1094405"/>
                  </a:cubicBezTo>
                  <a:cubicBezTo>
                    <a:pt x="918383" y="1103077"/>
                    <a:pt x="906621" y="1107949"/>
                    <a:pt x="894357" y="1107949"/>
                  </a:cubicBezTo>
                  <a:lnTo>
                    <a:pt x="46242" y="1107949"/>
                  </a:lnTo>
                  <a:cubicBezTo>
                    <a:pt x="33978" y="1107949"/>
                    <a:pt x="22216" y="1103077"/>
                    <a:pt x="13544" y="1094405"/>
                  </a:cubicBezTo>
                  <a:cubicBezTo>
                    <a:pt x="4872" y="1085732"/>
                    <a:pt x="0" y="1073970"/>
                    <a:pt x="0" y="1061706"/>
                  </a:cubicBezTo>
                  <a:lnTo>
                    <a:pt x="0" y="46242"/>
                  </a:lnTo>
                  <a:cubicBezTo>
                    <a:pt x="0" y="33978"/>
                    <a:pt x="4872" y="22216"/>
                    <a:pt x="13544" y="13544"/>
                  </a:cubicBezTo>
                  <a:cubicBezTo>
                    <a:pt x="22216" y="4872"/>
                    <a:pt x="33978" y="0"/>
                    <a:pt x="46242" y="0"/>
                  </a:cubicBezTo>
                  <a:close/>
                </a:path>
              </a:pathLst>
            </a:custGeom>
            <a:solidFill>
              <a:srgbClr val="000000">
                <a:alpha val="0"/>
              </a:srgbClr>
            </a:solidFill>
            <a:ln w="38100" cap="sq">
              <a:solidFill>
                <a:srgbClr val="F47C00"/>
              </a:solidFill>
              <a:prstDash val="solid"/>
              <a:miter/>
            </a:ln>
          </p:spPr>
        </p:sp>
        <p:sp>
          <p:nvSpPr>
            <p:cNvPr name="TextBox 25" id="25"/>
            <p:cNvSpPr txBox="true"/>
            <p:nvPr/>
          </p:nvSpPr>
          <p:spPr>
            <a:xfrm>
              <a:off x="0" y="-47625"/>
              <a:ext cx="940599" cy="1155574"/>
            </a:xfrm>
            <a:prstGeom prst="rect">
              <a:avLst/>
            </a:prstGeom>
          </p:spPr>
          <p:txBody>
            <a:bodyPr anchor="ctr" rtlCol="false" tIns="50800" lIns="50800" bIns="50800" rIns="50800"/>
            <a:lstStyle/>
            <a:p>
              <a:pPr algn="ctr">
                <a:lnSpc>
                  <a:spcPts val="3212"/>
                </a:lnSpc>
              </a:pPr>
            </a:p>
          </p:txBody>
        </p:sp>
      </p:grpSp>
      <p:grpSp>
        <p:nvGrpSpPr>
          <p:cNvPr name="Group 26" id="26"/>
          <p:cNvGrpSpPr/>
          <p:nvPr/>
        </p:nvGrpSpPr>
        <p:grpSpPr>
          <a:xfrm rot="0">
            <a:off x="12156583" y="3515933"/>
            <a:ext cx="1782567" cy="523404"/>
            <a:chOff x="0" y="0"/>
            <a:chExt cx="405394" cy="119033"/>
          </a:xfrm>
        </p:grpSpPr>
        <p:sp>
          <p:nvSpPr>
            <p:cNvPr name="Freeform 27" id="27"/>
            <p:cNvSpPr/>
            <p:nvPr/>
          </p:nvSpPr>
          <p:spPr>
            <a:xfrm flipH="false" flipV="false" rot="0">
              <a:off x="0" y="0"/>
              <a:ext cx="405394" cy="119033"/>
            </a:xfrm>
            <a:custGeom>
              <a:avLst/>
              <a:gdLst/>
              <a:ahLst/>
              <a:cxnLst/>
              <a:rect r="r" b="b" t="t" l="l"/>
              <a:pathLst>
                <a:path h="119033" w="405394">
                  <a:moveTo>
                    <a:pt x="59517" y="0"/>
                  </a:moveTo>
                  <a:lnTo>
                    <a:pt x="345878" y="0"/>
                  </a:lnTo>
                  <a:cubicBezTo>
                    <a:pt x="378748" y="0"/>
                    <a:pt x="405394" y="26647"/>
                    <a:pt x="405394" y="59517"/>
                  </a:cubicBezTo>
                  <a:lnTo>
                    <a:pt x="405394" y="59517"/>
                  </a:lnTo>
                  <a:cubicBezTo>
                    <a:pt x="405394" y="92387"/>
                    <a:pt x="378748" y="119033"/>
                    <a:pt x="345878" y="119033"/>
                  </a:cubicBezTo>
                  <a:lnTo>
                    <a:pt x="59517" y="119033"/>
                  </a:lnTo>
                  <a:cubicBezTo>
                    <a:pt x="26647" y="119033"/>
                    <a:pt x="0" y="92387"/>
                    <a:pt x="0" y="59517"/>
                  </a:cubicBezTo>
                  <a:lnTo>
                    <a:pt x="0" y="59517"/>
                  </a:lnTo>
                  <a:cubicBezTo>
                    <a:pt x="0" y="26647"/>
                    <a:pt x="26647" y="0"/>
                    <a:pt x="59517" y="0"/>
                  </a:cubicBezTo>
                  <a:close/>
                </a:path>
              </a:pathLst>
            </a:custGeom>
            <a:solidFill>
              <a:srgbClr val="F37221"/>
            </a:solidFill>
          </p:spPr>
        </p:sp>
        <p:sp>
          <p:nvSpPr>
            <p:cNvPr name="TextBox 28" id="28"/>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FFFFF"/>
                  </a:solidFill>
                  <a:latin typeface="Canva Sans 1 Bold"/>
                </a:rPr>
                <a:t>03</a:t>
              </a:r>
            </a:p>
          </p:txBody>
        </p:sp>
      </p:grpSp>
      <p:sp>
        <p:nvSpPr>
          <p:cNvPr name="TextBox 29" id="29"/>
          <p:cNvSpPr txBox="true"/>
          <p:nvPr/>
        </p:nvSpPr>
        <p:spPr>
          <a:xfrm rot="0">
            <a:off x="11728760" y="4172687"/>
            <a:ext cx="2781064" cy="2881019"/>
          </a:xfrm>
          <a:prstGeom prst="rect">
            <a:avLst/>
          </a:prstGeom>
        </p:spPr>
        <p:txBody>
          <a:bodyPr anchor="t" rtlCol="false" tIns="0" lIns="0" bIns="0" rIns="0">
            <a:spAutoFit/>
          </a:bodyPr>
          <a:lstStyle/>
          <a:p>
            <a:pPr algn="ctr">
              <a:lnSpc>
                <a:spcPts val="2870"/>
              </a:lnSpc>
              <a:spcBef>
                <a:spcPct val="0"/>
              </a:spcBef>
            </a:pPr>
            <a:r>
              <a:rPr lang="en-US" sz="2050" spc="20">
                <a:solidFill>
                  <a:srgbClr val="183871"/>
                </a:solidFill>
                <a:latin typeface="Canva Sans 1 Bold"/>
              </a:rPr>
              <a:t>Responsive Design: </a:t>
            </a:r>
            <a:r>
              <a:rPr lang="en-US" sz="2050" spc="20">
                <a:solidFill>
                  <a:srgbClr val="183871"/>
                </a:solidFill>
                <a:latin typeface="Canva Sans 1"/>
              </a:rPr>
              <a:t>The UI is responsive and adapts to various screen sizes, guaranteeing a consistent experience on different devices.</a:t>
            </a:r>
          </a:p>
        </p:txBody>
      </p:sp>
      <p:grpSp>
        <p:nvGrpSpPr>
          <p:cNvPr name="Group 30" id="30"/>
          <p:cNvGrpSpPr/>
          <p:nvPr/>
        </p:nvGrpSpPr>
        <p:grpSpPr>
          <a:xfrm rot="0">
            <a:off x="14781003" y="3777635"/>
            <a:ext cx="3013569" cy="3549737"/>
            <a:chOff x="0" y="0"/>
            <a:chExt cx="940599" cy="1107949"/>
          </a:xfrm>
        </p:grpSpPr>
        <p:sp>
          <p:nvSpPr>
            <p:cNvPr name="Freeform 31" id="31"/>
            <p:cNvSpPr/>
            <p:nvPr/>
          </p:nvSpPr>
          <p:spPr>
            <a:xfrm flipH="false" flipV="false" rot="0">
              <a:off x="0" y="0"/>
              <a:ext cx="940599" cy="1107949"/>
            </a:xfrm>
            <a:custGeom>
              <a:avLst/>
              <a:gdLst/>
              <a:ahLst/>
              <a:cxnLst/>
              <a:rect r="r" b="b" t="t" l="l"/>
              <a:pathLst>
                <a:path h="1107949" w="940599">
                  <a:moveTo>
                    <a:pt x="46242" y="0"/>
                  </a:moveTo>
                  <a:lnTo>
                    <a:pt x="894357" y="0"/>
                  </a:lnTo>
                  <a:cubicBezTo>
                    <a:pt x="906621" y="0"/>
                    <a:pt x="918383" y="4872"/>
                    <a:pt x="927055" y="13544"/>
                  </a:cubicBezTo>
                  <a:cubicBezTo>
                    <a:pt x="935727" y="22216"/>
                    <a:pt x="940599" y="33978"/>
                    <a:pt x="940599" y="46242"/>
                  </a:cubicBezTo>
                  <a:lnTo>
                    <a:pt x="940599" y="1061706"/>
                  </a:lnTo>
                  <a:cubicBezTo>
                    <a:pt x="940599" y="1073970"/>
                    <a:pt x="935727" y="1085732"/>
                    <a:pt x="927055" y="1094405"/>
                  </a:cubicBezTo>
                  <a:cubicBezTo>
                    <a:pt x="918383" y="1103077"/>
                    <a:pt x="906621" y="1107949"/>
                    <a:pt x="894357" y="1107949"/>
                  </a:cubicBezTo>
                  <a:lnTo>
                    <a:pt x="46242" y="1107949"/>
                  </a:lnTo>
                  <a:cubicBezTo>
                    <a:pt x="33978" y="1107949"/>
                    <a:pt x="22216" y="1103077"/>
                    <a:pt x="13544" y="1094405"/>
                  </a:cubicBezTo>
                  <a:cubicBezTo>
                    <a:pt x="4872" y="1085732"/>
                    <a:pt x="0" y="1073970"/>
                    <a:pt x="0" y="1061706"/>
                  </a:cubicBezTo>
                  <a:lnTo>
                    <a:pt x="0" y="46242"/>
                  </a:lnTo>
                  <a:cubicBezTo>
                    <a:pt x="0" y="33978"/>
                    <a:pt x="4872" y="22216"/>
                    <a:pt x="13544" y="13544"/>
                  </a:cubicBezTo>
                  <a:cubicBezTo>
                    <a:pt x="22216" y="4872"/>
                    <a:pt x="33978" y="0"/>
                    <a:pt x="46242" y="0"/>
                  </a:cubicBezTo>
                  <a:close/>
                </a:path>
              </a:pathLst>
            </a:custGeom>
            <a:solidFill>
              <a:srgbClr val="000000">
                <a:alpha val="0"/>
              </a:srgbClr>
            </a:solidFill>
            <a:ln w="38100" cap="sq">
              <a:solidFill>
                <a:srgbClr val="F47C00"/>
              </a:solidFill>
              <a:prstDash val="solid"/>
              <a:miter/>
            </a:ln>
          </p:spPr>
        </p:sp>
        <p:sp>
          <p:nvSpPr>
            <p:cNvPr name="TextBox 32" id="32"/>
            <p:cNvSpPr txBox="true"/>
            <p:nvPr/>
          </p:nvSpPr>
          <p:spPr>
            <a:xfrm>
              <a:off x="0" y="-47625"/>
              <a:ext cx="940599" cy="1155574"/>
            </a:xfrm>
            <a:prstGeom prst="rect">
              <a:avLst/>
            </a:prstGeom>
          </p:spPr>
          <p:txBody>
            <a:bodyPr anchor="ctr" rtlCol="false" tIns="50800" lIns="50800" bIns="50800" rIns="50800"/>
            <a:lstStyle/>
            <a:p>
              <a:pPr algn="ctr">
                <a:lnSpc>
                  <a:spcPts val="3212"/>
                </a:lnSpc>
              </a:pPr>
            </a:p>
          </p:txBody>
        </p:sp>
      </p:grpSp>
      <p:grpSp>
        <p:nvGrpSpPr>
          <p:cNvPr name="Group 33" id="33"/>
          <p:cNvGrpSpPr/>
          <p:nvPr/>
        </p:nvGrpSpPr>
        <p:grpSpPr>
          <a:xfrm rot="0">
            <a:off x="15360939" y="3515933"/>
            <a:ext cx="1782567" cy="523404"/>
            <a:chOff x="0" y="0"/>
            <a:chExt cx="405394" cy="119033"/>
          </a:xfrm>
        </p:grpSpPr>
        <p:sp>
          <p:nvSpPr>
            <p:cNvPr name="Freeform 34" id="34"/>
            <p:cNvSpPr/>
            <p:nvPr/>
          </p:nvSpPr>
          <p:spPr>
            <a:xfrm flipH="false" flipV="false" rot="0">
              <a:off x="0" y="0"/>
              <a:ext cx="405394" cy="119033"/>
            </a:xfrm>
            <a:custGeom>
              <a:avLst/>
              <a:gdLst/>
              <a:ahLst/>
              <a:cxnLst/>
              <a:rect r="r" b="b" t="t" l="l"/>
              <a:pathLst>
                <a:path h="119033" w="405394">
                  <a:moveTo>
                    <a:pt x="59517" y="0"/>
                  </a:moveTo>
                  <a:lnTo>
                    <a:pt x="345878" y="0"/>
                  </a:lnTo>
                  <a:cubicBezTo>
                    <a:pt x="378748" y="0"/>
                    <a:pt x="405394" y="26647"/>
                    <a:pt x="405394" y="59517"/>
                  </a:cubicBezTo>
                  <a:lnTo>
                    <a:pt x="405394" y="59517"/>
                  </a:lnTo>
                  <a:cubicBezTo>
                    <a:pt x="405394" y="92387"/>
                    <a:pt x="378748" y="119033"/>
                    <a:pt x="345878" y="119033"/>
                  </a:cubicBezTo>
                  <a:lnTo>
                    <a:pt x="59517" y="119033"/>
                  </a:lnTo>
                  <a:cubicBezTo>
                    <a:pt x="26647" y="119033"/>
                    <a:pt x="0" y="92387"/>
                    <a:pt x="0" y="59517"/>
                  </a:cubicBezTo>
                  <a:lnTo>
                    <a:pt x="0" y="59517"/>
                  </a:lnTo>
                  <a:cubicBezTo>
                    <a:pt x="0" y="26647"/>
                    <a:pt x="26647" y="0"/>
                    <a:pt x="59517" y="0"/>
                  </a:cubicBezTo>
                  <a:close/>
                </a:path>
              </a:pathLst>
            </a:custGeom>
            <a:solidFill>
              <a:srgbClr val="F37221"/>
            </a:solidFill>
          </p:spPr>
        </p:sp>
        <p:sp>
          <p:nvSpPr>
            <p:cNvPr name="TextBox 35" id="35"/>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FFFFF"/>
                  </a:solidFill>
                  <a:latin typeface="Canva Sans 1 Bold"/>
                </a:rPr>
                <a:t>04</a:t>
              </a:r>
            </a:p>
          </p:txBody>
        </p:sp>
      </p:grpSp>
      <p:sp>
        <p:nvSpPr>
          <p:cNvPr name="TextBox 36" id="36"/>
          <p:cNvSpPr txBox="true"/>
          <p:nvPr/>
        </p:nvSpPr>
        <p:spPr>
          <a:xfrm rot="0">
            <a:off x="14706469" y="4172687"/>
            <a:ext cx="3088103" cy="2881019"/>
          </a:xfrm>
          <a:prstGeom prst="rect">
            <a:avLst/>
          </a:prstGeom>
        </p:spPr>
        <p:txBody>
          <a:bodyPr anchor="t" rtlCol="false" tIns="0" lIns="0" bIns="0" rIns="0">
            <a:spAutoFit/>
          </a:bodyPr>
          <a:lstStyle/>
          <a:p>
            <a:pPr algn="ctr">
              <a:lnSpc>
                <a:spcPts val="2870"/>
              </a:lnSpc>
            </a:pPr>
            <a:r>
              <a:rPr lang="en-US" sz="2050" spc="20">
                <a:solidFill>
                  <a:srgbClr val="183871"/>
                </a:solidFill>
                <a:latin typeface="Canva Sans 1 Bold"/>
              </a:rPr>
              <a:t>User Testing:</a:t>
            </a:r>
          </a:p>
          <a:p>
            <a:pPr algn="ctr">
              <a:lnSpc>
                <a:spcPts val="2870"/>
              </a:lnSpc>
              <a:spcBef>
                <a:spcPct val="0"/>
              </a:spcBef>
            </a:pPr>
            <a:r>
              <a:rPr lang="en-US" sz="2050" spc="20">
                <a:solidFill>
                  <a:srgbClr val="183871"/>
                </a:solidFill>
                <a:latin typeface="Canva Sans 1"/>
              </a:rPr>
              <a:t> To ensure the utmost user-friendliness, we have conducted user testing and incorporated user feedback into our design.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0" y="0"/>
            <a:ext cx="5544818" cy="10287000"/>
            <a:chOff x="0" y="0"/>
            <a:chExt cx="1460363" cy="2709333"/>
          </a:xfrm>
        </p:grpSpPr>
        <p:sp>
          <p:nvSpPr>
            <p:cNvPr name="Freeform 3" id="3"/>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4" id="4"/>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5" id="5"/>
          <p:cNvGrpSpPr/>
          <p:nvPr/>
        </p:nvGrpSpPr>
        <p:grpSpPr>
          <a:xfrm rot="0">
            <a:off x="4318251" y="-1424432"/>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grpSp>
        <p:nvGrpSpPr>
          <p:cNvPr name="Group 8" id="8"/>
          <p:cNvGrpSpPr/>
          <p:nvPr/>
        </p:nvGrpSpPr>
        <p:grpSpPr>
          <a:xfrm rot="0">
            <a:off x="14856140" y="-787236"/>
            <a:ext cx="10063263" cy="3240682"/>
            <a:chOff x="0" y="0"/>
            <a:chExt cx="3140959" cy="1011486"/>
          </a:xfrm>
        </p:grpSpPr>
        <p:sp>
          <p:nvSpPr>
            <p:cNvPr name="Freeform 9" id="9"/>
            <p:cNvSpPr/>
            <p:nvPr/>
          </p:nvSpPr>
          <p:spPr>
            <a:xfrm flipH="false" flipV="false" rot="0">
              <a:off x="0" y="0"/>
              <a:ext cx="3140959" cy="1011486"/>
            </a:xfrm>
            <a:custGeom>
              <a:avLst/>
              <a:gdLst/>
              <a:ahLst/>
              <a:cxnLst/>
              <a:rect r="r" b="b" t="t" l="l"/>
              <a:pathLst>
                <a:path h="1011486" w="3140959">
                  <a:moveTo>
                    <a:pt x="13848" y="0"/>
                  </a:moveTo>
                  <a:lnTo>
                    <a:pt x="3127111" y="0"/>
                  </a:lnTo>
                  <a:cubicBezTo>
                    <a:pt x="3130784" y="0"/>
                    <a:pt x="3134306" y="1459"/>
                    <a:pt x="3136903" y="4056"/>
                  </a:cubicBezTo>
                  <a:cubicBezTo>
                    <a:pt x="3139500" y="6653"/>
                    <a:pt x="3140959" y="10175"/>
                    <a:pt x="3140959" y="13848"/>
                  </a:cubicBezTo>
                  <a:lnTo>
                    <a:pt x="3140959" y="997638"/>
                  </a:lnTo>
                  <a:cubicBezTo>
                    <a:pt x="3140959" y="1001311"/>
                    <a:pt x="3139500" y="1004833"/>
                    <a:pt x="3136903" y="1007430"/>
                  </a:cubicBezTo>
                  <a:cubicBezTo>
                    <a:pt x="3134306" y="1010027"/>
                    <a:pt x="3130784" y="1011486"/>
                    <a:pt x="3127111" y="1011486"/>
                  </a:cubicBezTo>
                  <a:lnTo>
                    <a:pt x="13848" y="1011486"/>
                  </a:lnTo>
                  <a:cubicBezTo>
                    <a:pt x="10175" y="1011486"/>
                    <a:pt x="6653" y="1010027"/>
                    <a:pt x="4056" y="1007430"/>
                  </a:cubicBezTo>
                  <a:cubicBezTo>
                    <a:pt x="1459" y="1004833"/>
                    <a:pt x="0" y="1001311"/>
                    <a:pt x="0" y="997638"/>
                  </a:cubicBezTo>
                  <a:lnTo>
                    <a:pt x="0" y="13848"/>
                  </a:lnTo>
                  <a:cubicBezTo>
                    <a:pt x="0" y="10175"/>
                    <a:pt x="1459" y="6653"/>
                    <a:pt x="4056" y="4056"/>
                  </a:cubicBezTo>
                  <a:cubicBezTo>
                    <a:pt x="6653" y="1459"/>
                    <a:pt x="10175" y="0"/>
                    <a:pt x="13848" y="0"/>
                  </a:cubicBezTo>
                  <a:close/>
                </a:path>
              </a:pathLst>
            </a:custGeom>
            <a:solidFill>
              <a:srgbClr val="000000">
                <a:alpha val="0"/>
              </a:srgbClr>
            </a:solidFill>
            <a:ln w="38100" cap="sq">
              <a:solidFill>
                <a:srgbClr val="F47C00"/>
              </a:solidFill>
              <a:prstDash val="solid"/>
              <a:miter/>
            </a:ln>
          </p:spPr>
        </p:sp>
        <p:sp>
          <p:nvSpPr>
            <p:cNvPr name="TextBox 10" id="10"/>
            <p:cNvSpPr txBox="true"/>
            <p:nvPr/>
          </p:nvSpPr>
          <p:spPr>
            <a:xfrm>
              <a:off x="0" y="-47625"/>
              <a:ext cx="3140959" cy="1059111"/>
            </a:xfrm>
            <a:prstGeom prst="rect">
              <a:avLst/>
            </a:prstGeom>
          </p:spPr>
          <p:txBody>
            <a:bodyPr anchor="ctr" rtlCol="false" tIns="50800" lIns="50800" bIns="50800" rIns="50800"/>
            <a:lstStyle/>
            <a:p>
              <a:pPr algn="ctr">
                <a:lnSpc>
                  <a:spcPts val="3212"/>
                </a:lnSpc>
              </a:pPr>
            </a:p>
          </p:txBody>
        </p:sp>
      </p:grpSp>
      <p:sp>
        <p:nvSpPr>
          <p:cNvPr name="TextBox 11" id="11"/>
          <p:cNvSpPr txBox="true"/>
          <p:nvPr/>
        </p:nvSpPr>
        <p:spPr>
          <a:xfrm rot="0">
            <a:off x="285403" y="4703441"/>
            <a:ext cx="4974012" cy="803917"/>
          </a:xfrm>
          <a:prstGeom prst="rect">
            <a:avLst/>
          </a:prstGeom>
        </p:spPr>
        <p:txBody>
          <a:bodyPr anchor="t" rtlCol="false" tIns="0" lIns="0" bIns="0" rIns="0">
            <a:spAutoFit/>
          </a:bodyPr>
          <a:lstStyle/>
          <a:p>
            <a:pPr algn="ctr">
              <a:lnSpc>
                <a:spcPts val="6669"/>
              </a:lnSpc>
              <a:spcBef>
                <a:spcPct val="0"/>
              </a:spcBef>
            </a:pPr>
            <a:r>
              <a:rPr lang="en-US" sz="4833" spc="241">
                <a:solidFill>
                  <a:srgbClr val="FDFBFB"/>
                </a:solidFill>
                <a:latin typeface="Canva Sans 2 Bold"/>
              </a:rPr>
              <a:t>CONCLUSION</a:t>
            </a:r>
          </a:p>
        </p:txBody>
      </p:sp>
      <p:sp>
        <p:nvSpPr>
          <p:cNvPr name="TextBox 12" id="12"/>
          <p:cNvSpPr txBox="true"/>
          <p:nvPr/>
        </p:nvSpPr>
        <p:spPr>
          <a:xfrm rot="0">
            <a:off x="7049403" y="3013699"/>
            <a:ext cx="8934212" cy="5189995"/>
          </a:xfrm>
          <a:prstGeom prst="rect">
            <a:avLst/>
          </a:prstGeom>
        </p:spPr>
        <p:txBody>
          <a:bodyPr anchor="t" rtlCol="false" tIns="0" lIns="0" bIns="0" rIns="0">
            <a:spAutoFit/>
          </a:bodyPr>
          <a:lstStyle/>
          <a:p>
            <a:pPr algn="ctr">
              <a:lnSpc>
                <a:spcPts val="3212"/>
              </a:lnSpc>
              <a:spcBef>
                <a:spcPct val="0"/>
              </a:spcBef>
            </a:pPr>
            <a:r>
              <a:rPr lang="en-US" sz="2294" spc="22">
                <a:solidFill>
                  <a:srgbClr val="000000"/>
                </a:solidFill>
                <a:latin typeface="Canva Sans 1"/>
              </a:rPr>
              <a:t>In our collaborative project on Handwritten Character Recognition, three major roles have seamlessly come together. </a:t>
            </a:r>
            <a:r>
              <a:rPr lang="en-US" sz="2294" spc="22">
                <a:solidFill>
                  <a:srgbClr val="F47C00"/>
                </a:solidFill>
                <a:latin typeface="Canva Sans 1 Bold"/>
              </a:rPr>
              <a:t>Data Collection and Preprocessing</a:t>
            </a:r>
            <a:r>
              <a:rPr lang="en-US" sz="2294" spc="22">
                <a:solidFill>
                  <a:srgbClr val="000000"/>
                </a:solidFill>
                <a:latin typeface="Canva Sans 1"/>
              </a:rPr>
              <a:t> established a diverse, high-quality dataset as the foundation. </a:t>
            </a:r>
            <a:r>
              <a:rPr lang="en-US" sz="2294" spc="22">
                <a:solidFill>
                  <a:srgbClr val="F47C00"/>
                </a:solidFill>
                <a:latin typeface="Canva Sans 1 Bold"/>
              </a:rPr>
              <a:t>Model Development and Training</a:t>
            </a:r>
            <a:r>
              <a:rPr lang="en-US" sz="2294" spc="22">
                <a:solidFill>
                  <a:srgbClr val="000000"/>
                </a:solidFill>
                <a:latin typeface="Canva Sans 1"/>
              </a:rPr>
              <a:t> crafted a potent convolutional neural network (CNN) for character recognition. </a:t>
            </a:r>
            <a:r>
              <a:rPr lang="en-US" sz="2294" spc="22">
                <a:solidFill>
                  <a:srgbClr val="F47C00"/>
                </a:solidFill>
                <a:latin typeface="Canva Sans 1 Bold"/>
              </a:rPr>
              <a:t>User Interface and Deployment </a:t>
            </a:r>
            <a:r>
              <a:rPr lang="en-US" sz="2294" spc="22">
                <a:solidFill>
                  <a:srgbClr val="000000"/>
                </a:solidFill>
                <a:latin typeface="Canva Sans 1"/>
              </a:rPr>
              <a:t>brought our project to life with an interactive system for real-time character recognition. Together, we've created a versatile and impactful Handwritten Character Recognition system, showcasing the power of teamwork in the world of AI and deep learning. Thank you for your attention, and we look forward to demonstrating our system's capabilities</a:t>
            </a:r>
          </a:p>
        </p:txBody>
      </p:sp>
      <p:grpSp>
        <p:nvGrpSpPr>
          <p:cNvPr name="Group 13" id="13"/>
          <p:cNvGrpSpPr/>
          <p:nvPr/>
        </p:nvGrpSpPr>
        <p:grpSpPr>
          <a:xfrm rot="0">
            <a:off x="14478480" y="5967361"/>
            <a:ext cx="9771663" cy="977166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sp>
        <p:nvSpPr>
          <p:cNvPr name="Freeform 16" id="16"/>
          <p:cNvSpPr/>
          <p:nvPr/>
        </p:nvSpPr>
        <p:spPr>
          <a:xfrm flipH="false" flipV="false" rot="0">
            <a:off x="6408825" y="8335119"/>
            <a:ext cx="725116" cy="923181"/>
          </a:xfrm>
          <a:custGeom>
            <a:avLst/>
            <a:gdLst/>
            <a:ahLst/>
            <a:cxnLst/>
            <a:rect r="r" b="b" t="t" l="l"/>
            <a:pathLst>
              <a:path h="923181" w="725116">
                <a:moveTo>
                  <a:pt x="0" y="0"/>
                </a:moveTo>
                <a:lnTo>
                  <a:pt x="725117" y="0"/>
                </a:lnTo>
                <a:lnTo>
                  <a:pt x="725117" y="923181"/>
                </a:lnTo>
                <a:lnTo>
                  <a:pt x="0" y="9231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6367900" y="533078"/>
            <a:ext cx="978628" cy="991244"/>
          </a:xfrm>
          <a:custGeom>
            <a:avLst/>
            <a:gdLst/>
            <a:ahLst/>
            <a:cxnLst/>
            <a:rect r="r" b="b" t="t" l="l"/>
            <a:pathLst>
              <a:path h="991244" w="978628">
                <a:moveTo>
                  <a:pt x="0" y="0"/>
                </a:moveTo>
                <a:lnTo>
                  <a:pt x="978628" y="0"/>
                </a:lnTo>
                <a:lnTo>
                  <a:pt x="978628" y="991244"/>
                </a:lnTo>
                <a:lnTo>
                  <a:pt x="0" y="991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6606134" y="0"/>
            <a:ext cx="10508108" cy="1979043"/>
          </a:xfrm>
          <a:custGeom>
            <a:avLst/>
            <a:gdLst/>
            <a:ahLst/>
            <a:cxnLst/>
            <a:rect r="r" b="b" t="t" l="l"/>
            <a:pathLst>
              <a:path h="1979043" w="10508108">
                <a:moveTo>
                  <a:pt x="0" y="0"/>
                </a:moveTo>
                <a:lnTo>
                  <a:pt x="10508108" y="0"/>
                </a:lnTo>
                <a:lnTo>
                  <a:pt x="10508108" y="1979043"/>
                </a:lnTo>
                <a:lnTo>
                  <a:pt x="0" y="1979043"/>
                </a:lnTo>
                <a:lnTo>
                  <a:pt x="0" y="0"/>
                </a:lnTo>
                <a:close/>
              </a:path>
            </a:pathLst>
          </a:custGeom>
          <a:blipFill>
            <a:blip r:embed="rId2"/>
            <a:stretch>
              <a:fillRect l="-4192" t="-83309" r="-15054" b="-172351"/>
            </a:stretch>
          </a:blipFill>
        </p:spPr>
      </p:sp>
      <p:sp>
        <p:nvSpPr>
          <p:cNvPr name="Freeform 12" id="12"/>
          <p:cNvSpPr/>
          <p:nvPr/>
        </p:nvSpPr>
        <p:spPr>
          <a:xfrm flipH="false" flipV="false" rot="0">
            <a:off x="6533605" y="2397251"/>
            <a:ext cx="10653166" cy="4615676"/>
          </a:xfrm>
          <a:custGeom>
            <a:avLst/>
            <a:gdLst/>
            <a:ahLst/>
            <a:cxnLst/>
            <a:rect r="r" b="b" t="t" l="l"/>
            <a:pathLst>
              <a:path h="4615676" w="10653166">
                <a:moveTo>
                  <a:pt x="0" y="0"/>
                </a:moveTo>
                <a:lnTo>
                  <a:pt x="10653166" y="0"/>
                </a:lnTo>
                <a:lnTo>
                  <a:pt x="10653166" y="4615676"/>
                </a:lnTo>
                <a:lnTo>
                  <a:pt x="0" y="4615676"/>
                </a:lnTo>
                <a:lnTo>
                  <a:pt x="0" y="0"/>
                </a:lnTo>
                <a:close/>
              </a:path>
            </a:pathLst>
          </a:custGeom>
          <a:blipFill>
            <a:blip r:embed="rId3"/>
            <a:stretch>
              <a:fillRect l="-6109" t="-40781" r="-11513" b="-11713"/>
            </a:stretch>
          </a:blipFill>
        </p:spPr>
      </p:sp>
      <p:sp>
        <p:nvSpPr>
          <p:cNvPr name="Freeform 13" id="13"/>
          <p:cNvSpPr/>
          <p:nvPr/>
        </p:nvSpPr>
        <p:spPr>
          <a:xfrm flipH="false" flipV="false" rot="0">
            <a:off x="6500965" y="7225828"/>
            <a:ext cx="10718446" cy="2830875"/>
          </a:xfrm>
          <a:custGeom>
            <a:avLst/>
            <a:gdLst/>
            <a:ahLst/>
            <a:cxnLst/>
            <a:rect r="r" b="b" t="t" l="l"/>
            <a:pathLst>
              <a:path h="2830875" w="10718446">
                <a:moveTo>
                  <a:pt x="0" y="0"/>
                </a:moveTo>
                <a:lnTo>
                  <a:pt x="10718446" y="0"/>
                </a:lnTo>
                <a:lnTo>
                  <a:pt x="10718446" y="2830875"/>
                </a:lnTo>
                <a:lnTo>
                  <a:pt x="0" y="2830875"/>
                </a:lnTo>
                <a:lnTo>
                  <a:pt x="0" y="0"/>
                </a:lnTo>
                <a:close/>
              </a:path>
            </a:pathLst>
          </a:custGeom>
          <a:blipFill>
            <a:blip r:embed="rId4"/>
            <a:stretch>
              <a:fillRect l="-4110" t="-51638" r="-12796" b="-97001"/>
            </a:stretch>
          </a:blipFill>
        </p:spPr>
      </p:sp>
      <p:sp>
        <p:nvSpPr>
          <p:cNvPr name="TextBox 14" id="14"/>
          <p:cNvSpPr txBox="true"/>
          <p:nvPr/>
        </p:nvSpPr>
        <p:spPr>
          <a:xfrm rot="0">
            <a:off x="285403" y="3069794"/>
            <a:ext cx="4974012" cy="4156034"/>
          </a:xfrm>
          <a:prstGeom prst="rect">
            <a:avLst/>
          </a:prstGeom>
        </p:spPr>
        <p:txBody>
          <a:bodyPr anchor="t" rtlCol="false" tIns="0" lIns="0" bIns="0" rIns="0">
            <a:spAutoFit/>
          </a:bodyPr>
          <a:lstStyle/>
          <a:p>
            <a:pPr algn="ctr">
              <a:lnSpc>
                <a:spcPts val="6669"/>
              </a:lnSpc>
            </a:pPr>
            <a:r>
              <a:rPr lang="en-US" sz="4833" spc="241">
                <a:solidFill>
                  <a:srgbClr val="FDFBFB"/>
                </a:solidFill>
                <a:latin typeface="Canva Sans 2 Bold"/>
              </a:rPr>
              <a:t>Coding</a:t>
            </a:r>
          </a:p>
          <a:p>
            <a:pPr algn="ctr">
              <a:lnSpc>
                <a:spcPts val="6669"/>
              </a:lnSpc>
            </a:pPr>
            <a:r>
              <a:rPr lang="en-US" sz="4833" spc="241">
                <a:solidFill>
                  <a:srgbClr val="FDFBFB"/>
                </a:solidFill>
                <a:latin typeface="Canva Sans 2 Bold"/>
              </a:rPr>
              <a:t>of </a:t>
            </a:r>
          </a:p>
          <a:p>
            <a:pPr algn="ctr">
              <a:lnSpc>
                <a:spcPts val="6669"/>
              </a:lnSpc>
              <a:spcBef>
                <a:spcPct val="0"/>
              </a:spcBef>
            </a:pPr>
            <a:r>
              <a:rPr lang="en-US" sz="4833" spc="241">
                <a:solidFill>
                  <a:srgbClr val="FDFBFB"/>
                </a:solidFill>
                <a:latin typeface="Canva Sans 2 Bold"/>
              </a:rPr>
              <a:t>Hand Written Character Recognition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TextBox 11" id="11"/>
          <p:cNvSpPr txBox="true"/>
          <p:nvPr/>
        </p:nvSpPr>
        <p:spPr>
          <a:xfrm rot="0">
            <a:off x="637758" y="4029405"/>
            <a:ext cx="4665945" cy="1005719"/>
          </a:xfrm>
          <a:prstGeom prst="rect">
            <a:avLst/>
          </a:prstGeom>
        </p:spPr>
        <p:txBody>
          <a:bodyPr anchor="t" rtlCol="false" tIns="0" lIns="0" bIns="0" rIns="0">
            <a:spAutoFit/>
          </a:bodyPr>
          <a:lstStyle/>
          <a:p>
            <a:pPr algn="ctr">
              <a:lnSpc>
                <a:spcPts val="8280"/>
              </a:lnSpc>
              <a:spcBef>
                <a:spcPct val="0"/>
              </a:spcBef>
            </a:pPr>
            <a:r>
              <a:rPr lang="en-US" sz="6000" spc="300">
                <a:solidFill>
                  <a:srgbClr val="FDFBFB"/>
                </a:solidFill>
                <a:latin typeface="Canva Sans 2 Bold"/>
              </a:rPr>
              <a:t>Contents</a:t>
            </a:r>
          </a:p>
        </p:txBody>
      </p:sp>
      <p:sp>
        <p:nvSpPr>
          <p:cNvPr name="TextBox 12" id="12"/>
          <p:cNvSpPr txBox="true"/>
          <p:nvPr/>
        </p:nvSpPr>
        <p:spPr>
          <a:xfrm rot="0">
            <a:off x="6671454" y="3788107"/>
            <a:ext cx="8091843" cy="2554938"/>
          </a:xfrm>
          <a:prstGeom prst="rect">
            <a:avLst/>
          </a:prstGeom>
        </p:spPr>
        <p:txBody>
          <a:bodyPr anchor="t" rtlCol="false" tIns="0" lIns="0" bIns="0" rIns="0">
            <a:spAutoFit/>
          </a:bodyPr>
          <a:lstStyle/>
          <a:p>
            <a:pPr marL="624920" indent="-312460" lvl="1">
              <a:lnSpc>
                <a:spcPts val="4052"/>
              </a:lnSpc>
              <a:buFont typeface="Arial"/>
              <a:buChar char="•"/>
            </a:pPr>
            <a:r>
              <a:rPr lang="en-US" sz="2894" spc="28">
                <a:solidFill>
                  <a:srgbClr val="000000"/>
                </a:solidFill>
                <a:latin typeface="Canva Sans 1"/>
              </a:rPr>
              <a:t>Introduction</a:t>
            </a:r>
          </a:p>
          <a:p>
            <a:pPr marL="624920" indent="-312460" lvl="1">
              <a:lnSpc>
                <a:spcPts val="4052"/>
              </a:lnSpc>
              <a:buFont typeface="Arial"/>
              <a:buChar char="•"/>
            </a:pPr>
            <a:r>
              <a:rPr lang="en-US" sz="2894" spc="28">
                <a:solidFill>
                  <a:srgbClr val="000000"/>
                </a:solidFill>
                <a:latin typeface="Canva Sans 1"/>
              </a:rPr>
              <a:t>Data Collection  and Preprocessing</a:t>
            </a:r>
          </a:p>
          <a:p>
            <a:pPr marL="624920" indent="-312460" lvl="1">
              <a:lnSpc>
                <a:spcPts val="4052"/>
              </a:lnSpc>
              <a:buFont typeface="Arial"/>
              <a:buChar char="•"/>
            </a:pPr>
            <a:r>
              <a:rPr lang="en-US" sz="2894" spc="28">
                <a:solidFill>
                  <a:srgbClr val="000000"/>
                </a:solidFill>
                <a:latin typeface="Canva Sans 1"/>
              </a:rPr>
              <a:t>Model Development and Training</a:t>
            </a:r>
          </a:p>
          <a:p>
            <a:pPr marL="624920" indent="-312460" lvl="1">
              <a:lnSpc>
                <a:spcPts val="4052"/>
              </a:lnSpc>
              <a:buFont typeface="Arial"/>
              <a:buChar char="•"/>
            </a:pPr>
            <a:r>
              <a:rPr lang="en-US" sz="2894" spc="28">
                <a:solidFill>
                  <a:srgbClr val="000000"/>
                </a:solidFill>
                <a:latin typeface="Canva Sans 1"/>
              </a:rPr>
              <a:t>Graphical User Interface Development</a:t>
            </a:r>
          </a:p>
          <a:p>
            <a:pPr marL="624920" indent="-312460" lvl="1">
              <a:lnSpc>
                <a:spcPts val="4052"/>
              </a:lnSpc>
              <a:buFont typeface="Arial"/>
              <a:buChar char="•"/>
            </a:pPr>
            <a:r>
              <a:rPr lang="en-US" sz="2894" spc="28">
                <a:solidFill>
                  <a:srgbClr val="000000"/>
                </a:solidFill>
                <a:latin typeface="Canva Sans 1"/>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5742244" y="0"/>
            <a:ext cx="11909847" cy="3854732"/>
          </a:xfrm>
          <a:custGeom>
            <a:avLst/>
            <a:gdLst/>
            <a:ahLst/>
            <a:cxnLst/>
            <a:rect r="r" b="b" t="t" l="l"/>
            <a:pathLst>
              <a:path h="3854732" w="11909847">
                <a:moveTo>
                  <a:pt x="0" y="0"/>
                </a:moveTo>
                <a:lnTo>
                  <a:pt x="11909847" y="0"/>
                </a:lnTo>
                <a:lnTo>
                  <a:pt x="11909847" y="3854732"/>
                </a:lnTo>
                <a:lnTo>
                  <a:pt x="0" y="3854732"/>
                </a:lnTo>
                <a:lnTo>
                  <a:pt x="0" y="0"/>
                </a:lnTo>
                <a:close/>
              </a:path>
            </a:pathLst>
          </a:custGeom>
          <a:blipFill>
            <a:blip r:embed="rId2"/>
            <a:stretch>
              <a:fillRect l="-3026" t="-32727" r="-2185" b="-49870"/>
            </a:stretch>
          </a:blipFill>
        </p:spPr>
      </p:sp>
      <p:sp>
        <p:nvSpPr>
          <p:cNvPr name="Freeform 12" id="12"/>
          <p:cNvSpPr/>
          <p:nvPr/>
        </p:nvSpPr>
        <p:spPr>
          <a:xfrm flipH="false" flipV="false" rot="0">
            <a:off x="5742244" y="3854732"/>
            <a:ext cx="11909847" cy="4408429"/>
          </a:xfrm>
          <a:custGeom>
            <a:avLst/>
            <a:gdLst/>
            <a:ahLst/>
            <a:cxnLst/>
            <a:rect r="r" b="b" t="t" l="l"/>
            <a:pathLst>
              <a:path h="4408429" w="11909847">
                <a:moveTo>
                  <a:pt x="0" y="0"/>
                </a:moveTo>
                <a:lnTo>
                  <a:pt x="11909847" y="0"/>
                </a:lnTo>
                <a:lnTo>
                  <a:pt x="11909847" y="4408429"/>
                </a:lnTo>
                <a:lnTo>
                  <a:pt x="0" y="4408429"/>
                </a:lnTo>
                <a:lnTo>
                  <a:pt x="0" y="0"/>
                </a:lnTo>
                <a:close/>
              </a:path>
            </a:pathLst>
          </a:custGeom>
          <a:blipFill>
            <a:blip r:embed="rId3"/>
            <a:stretch>
              <a:fillRect l="-3988" t="-37893" r="0" b="-19913"/>
            </a:stretch>
          </a:blipFill>
        </p:spPr>
      </p:sp>
      <p:sp>
        <p:nvSpPr>
          <p:cNvPr name="Freeform 13" id="13"/>
          <p:cNvSpPr/>
          <p:nvPr/>
        </p:nvSpPr>
        <p:spPr>
          <a:xfrm flipH="false" flipV="false" rot="0">
            <a:off x="13451808" y="4340394"/>
            <a:ext cx="3158991" cy="3437106"/>
          </a:xfrm>
          <a:custGeom>
            <a:avLst/>
            <a:gdLst/>
            <a:ahLst/>
            <a:cxnLst/>
            <a:rect r="r" b="b" t="t" l="l"/>
            <a:pathLst>
              <a:path h="3437106" w="3158991">
                <a:moveTo>
                  <a:pt x="0" y="0"/>
                </a:moveTo>
                <a:lnTo>
                  <a:pt x="3158991" y="0"/>
                </a:lnTo>
                <a:lnTo>
                  <a:pt x="3158991" y="3437106"/>
                </a:lnTo>
                <a:lnTo>
                  <a:pt x="0" y="3437106"/>
                </a:lnTo>
                <a:lnTo>
                  <a:pt x="0" y="0"/>
                </a:lnTo>
                <a:close/>
              </a:path>
            </a:pathLst>
          </a:custGeom>
          <a:blipFill>
            <a:blip r:embed="rId4"/>
            <a:stretch>
              <a:fillRect l="-22820" t="-89637" r="-273844" b="-15147"/>
            </a:stretch>
          </a:blipFill>
        </p:spPr>
      </p:sp>
      <p:sp>
        <p:nvSpPr>
          <p:cNvPr name="TextBox 14" id="14"/>
          <p:cNvSpPr txBox="true"/>
          <p:nvPr/>
        </p:nvSpPr>
        <p:spPr>
          <a:xfrm rot="0">
            <a:off x="285403" y="3069794"/>
            <a:ext cx="4974012" cy="4156034"/>
          </a:xfrm>
          <a:prstGeom prst="rect">
            <a:avLst/>
          </a:prstGeom>
        </p:spPr>
        <p:txBody>
          <a:bodyPr anchor="t" rtlCol="false" tIns="0" lIns="0" bIns="0" rIns="0">
            <a:spAutoFit/>
          </a:bodyPr>
          <a:lstStyle/>
          <a:p>
            <a:pPr algn="ctr">
              <a:lnSpc>
                <a:spcPts val="6669"/>
              </a:lnSpc>
            </a:pPr>
            <a:r>
              <a:rPr lang="en-US" sz="4833" spc="241">
                <a:solidFill>
                  <a:srgbClr val="FDFBFB"/>
                </a:solidFill>
                <a:latin typeface="Canva Sans 2 Bold"/>
              </a:rPr>
              <a:t>Coding</a:t>
            </a:r>
          </a:p>
          <a:p>
            <a:pPr algn="ctr">
              <a:lnSpc>
                <a:spcPts val="6669"/>
              </a:lnSpc>
            </a:pPr>
            <a:r>
              <a:rPr lang="en-US" sz="4833" spc="241">
                <a:solidFill>
                  <a:srgbClr val="FDFBFB"/>
                </a:solidFill>
                <a:latin typeface="Canva Sans 2 Bold"/>
              </a:rPr>
              <a:t>of </a:t>
            </a:r>
          </a:p>
          <a:p>
            <a:pPr algn="ctr">
              <a:lnSpc>
                <a:spcPts val="6669"/>
              </a:lnSpc>
              <a:spcBef>
                <a:spcPct val="0"/>
              </a:spcBef>
            </a:pPr>
            <a:r>
              <a:rPr lang="en-US" sz="4833" spc="241">
                <a:solidFill>
                  <a:srgbClr val="FDFBFB"/>
                </a:solidFill>
                <a:latin typeface="Canva Sans 2 Bold"/>
              </a:rPr>
              <a:t>Hand Written Character Recognition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5988940" y="245293"/>
            <a:ext cx="9089180" cy="9766371"/>
          </a:xfrm>
          <a:custGeom>
            <a:avLst/>
            <a:gdLst/>
            <a:ahLst/>
            <a:cxnLst/>
            <a:rect r="r" b="b" t="t" l="l"/>
            <a:pathLst>
              <a:path h="9766371" w="9089180">
                <a:moveTo>
                  <a:pt x="0" y="0"/>
                </a:moveTo>
                <a:lnTo>
                  <a:pt x="9089180" y="0"/>
                </a:lnTo>
                <a:lnTo>
                  <a:pt x="9089180" y="9766372"/>
                </a:lnTo>
                <a:lnTo>
                  <a:pt x="0" y="9766372"/>
                </a:lnTo>
                <a:lnTo>
                  <a:pt x="0" y="0"/>
                </a:lnTo>
                <a:close/>
              </a:path>
            </a:pathLst>
          </a:custGeom>
          <a:blipFill>
            <a:blip r:embed="rId2"/>
            <a:stretch>
              <a:fillRect l="-2793" t="-2425" r="-2937" b="-2853"/>
            </a:stretch>
          </a:blipFill>
        </p:spPr>
      </p:sp>
      <p:sp>
        <p:nvSpPr>
          <p:cNvPr name="TextBox 12" id="12"/>
          <p:cNvSpPr txBox="true"/>
          <p:nvPr/>
        </p:nvSpPr>
        <p:spPr>
          <a:xfrm rot="0">
            <a:off x="285403" y="3069794"/>
            <a:ext cx="4974012" cy="4156034"/>
          </a:xfrm>
          <a:prstGeom prst="rect">
            <a:avLst/>
          </a:prstGeom>
        </p:spPr>
        <p:txBody>
          <a:bodyPr anchor="t" rtlCol="false" tIns="0" lIns="0" bIns="0" rIns="0">
            <a:spAutoFit/>
          </a:bodyPr>
          <a:lstStyle/>
          <a:p>
            <a:pPr algn="ctr">
              <a:lnSpc>
                <a:spcPts val="6669"/>
              </a:lnSpc>
            </a:pPr>
            <a:r>
              <a:rPr lang="en-US" sz="4833" spc="241">
                <a:solidFill>
                  <a:srgbClr val="FDFBFB"/>
                </a:solidFill>
                <a:latin typeface="Canva Sans 2 Bold"/>
              </a:rPr>
              <a:t>Coding</a:t>
            </a:r>
          </a:p>
          <a:p>
            <a:pPr algn="ctr">
              <a:lnSpc>
                <a:spcPts val="6669"/>
              </a:lnSpc>
            </a:pPr>
            <a:r>
              <a:rPr lang="en-US" sz="4833" spc="241">
                <a:solidFill>
                  <a:srgbClr val="FDFBFB"/>
                </a:solidFill>
                <a:latin typeface="Canva Sans 2 Bold"/>
              </a:rPr>
              <a:t>of </a:t>
            </a:r>
          </a:p>
          <a:p>
            <a:pPr algn="ctr">
              <a:lnSpc>
                <a:spcPts val="6669"/>
              </a:lnSpc>
            </a:pPr>
            <a:r>
              <a:rPr lang="en-US" sz="4833" spc="241">
                <a:solidFill>
                  <a:srgbClr val="FDFBFB"/>
                </a:solidFill>
                <a:latin typeface="Canva Sans 2 Bold"/>
              </a:rPr>
              <a:t>Hand Written DIGIT</a:t>
            </a:r>
          </a:p>
          <a:p>
            <a:pPr algn="ctr">
              <a:lnSpc>
                <a:spcPts val="6669"/>
              </a:lnSpc>
              <a:spcBef>
                <a:spcPct val="0"/>
              </a:spcBef>
            </a:pPr>
            <a:r>
              <a:rPr lang="en-US" sz="4833" spc="241">
                <a:solidFill>
                  <a:srgbClr val="FDFBFB"/>
                </a:solidFill>
                <a:latin typeface="Canva Sans 2 Bold"/>
              </a:rPr>
              <a:t>Recognition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5832125" y="2668518"/>
            <a:ext cx="11639903" cy="5825406"/>
          </a:xfrm>
          <a:custGeom>
            <a:avLst/>
            <a:gdLst/>
            <a:ahLst/>
            <a:cxnLst/>
            <a:rect r="r" b="b" t="t" l="l"/>
            <a:pathLst>
              <a:path h="5825406" w="11639903">
                <a:moveTo>
                  <a:pt x="0" y="0"/>
                </a:moveTo>
                <a:lnTo>
                  <a:pt x="11639903" y="0"/>
                </a:lnTo>
                <a:lnTo>
                  <a:pt x="11639903" y="5825406"/>
                </a:lnTo>
                <a:lnTo>
                  <a:pt x="0" y="5825406"/>
                </a:lnTo>
                <a:lnTo>
                  <a:pt x="0" y="0"/>
                </a:lnTo>
                <a:close/>
              </a:path>
            </a:pathLst>
          </a:custGeom>
          <a:blipFill>
            <a:blip r:embed="rId2"/>
            <a:stretch>
              <a:fillRect l="-3801" t="-7139" r="-2732" b="-6518"/>
            </a:stretch>
          </a:blipFill>
        </p:spPr>
      </p:sp>
      <p:sp>
        <p:nvSpPr>
          <p:cNvPr name="TextBox 12" id="12"/>
          <p:cNvSpPr txBox="true"/>
          <p:nvPr/>
        </p:nvSpPr>
        <p:spPr>
          <a:xfrm rot="0">
            <a:off x="285403" y="3069794"/>
            <a:ext cx="4974012" cy="4156034"/>
          </a:xfrm>
          <a:prstGeom prst="rect">
            <a:avLst/>
          </a:prstGeom>
        </p:spPr>
        <p:txBody>
          <a:bodyPr anchor="t" rtlCol="false" tIns="0" lIns="0" bIns="0" rIns="0">
            <a:spAutoFit/>
          </a:bodyPr>
          <a:lstStyle/>
          <a:p>
            <a:pPr algn="ctr">
              <a:lnSpc>
                <a:spcPts val="6669"/>
              </a:lnSpc>
            </a:pPr>
            <a:r>
              <a:rPr lang="en-US" sz="4833" spc="241">
                <a:solidFill>
                  <a:srgbClr val="FDFBFB"/>
                </a:solidFill>
                <a:latin typeface="Canva Sans 2 Bold"/>
              </a:rPr>
              <a:t>Coding</a:t>
            </a:r>
          </a:p>
          <a:p>
            <a:pPr algn="ctr">
              <a:lnSpc>
                <a:spcPts val="6669"/>
              </a:lnSpc>
            </a:pPr>
            <a:r>
              <a:rPr lang="en-US" sz="4833" spc="241">
                <a:solidFill>
                  <a:srgbClr val="FDFBFB"/>
                </a:solidFill>
                <a:latin typeface="Canva Sans 2 Bold"/>
              </a:rPr>
              <a:t>of </a:t>
            </a:r>
          </a:p>
          <a:p>
            <a:pPr algn="ctr">
              <a:lnSpc>
                <a:spcPts val="6669"/>
              </a:lnSpc>
            </a:pPr>
            <a:r>
              <a:rPr lang="en-US" sz="4833" spc="241">
                <a:solidFill>
                  <a:srgbClr val="FDFBFB"/>
                </a:solidFill>
                <a:latin typeface="Canva Sans 2 Bold"/>
              </a:rPr>
              <a:t>Hand Written DIGIT</a:t>
            </a:r>
          </a:p>
          <a:p>
            <a:pPr algn="ctr">
              <a:lnSpc>
                <a:spcPts val="6669"/>
              </a:lnSpc>
              <a:spcBef>
                <a:spcPct val="0"/>
              </a:spcBef>
            </a:pPr>
            <a:r>
              <a:rPr lang="en-US" sz="4833" spc="241">
                <a:solidFill>
                  <a:srgbClr val="FDFBFB"/>
                </a:solidFill>
                <a:latin typeface="Canva Sans 2 Bold"/>
              </a:rPr>
              <a:t>Recognition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5902320" y="1392980"/>
            <a:ext cx="10927896" cy="6624219"/>
          </a:xfrm>
          <a:custGeom>
            <a:avLst/>
            <a:gdLst/>
            <a:ahLst/>
            <a:cxnLst/>
            <a:rect r="r" b="b" t="t" l="l"/>
            <a:pathLst>
              <a:path h="6624219" w="10927896">
                <a:moveTo>
                  <a:pt x="0" y="0"/>
                </a:moveTo>
                <a:lnTo>
                  <a:pt x="10927895" y="0"/>
                </a:lnTo>
                <a:lnTo>
                  <a:pt x="10927895" y="6624219"/>
                </a:lnTo>
                <a:lnTo>
                  <a:pt x="0" y="6624219"/>
                </a:lnTo>
                <a:lnTo>
                  <a:pt x="0" y="0"/>
                </a:lnTo>
                <a:close/>
              </a:path>
            </a:pathLst>
          </a:custGeom>
          <a:blipFill>
            <a:blip r:embed="rId2"/>
            <a:stretch>
              <a:fillRect l="0" t="0" r="0" b="0"/>
            </a:stretch>
          </a:blipFill>
        </p:spPr>
      </p:sp>
      <p:sp>
        <p:nvSpPr>
          <p:cNvPr name="TextBox 12" id="12"/>
          <p:cNvSpPr txBox="true"/>
          <p:nvPr/>
        </p:nvSpPr>
        <p:spPr>
          <a:xfrm rot="0">
            <a:off x="285403" y="3069794"/>
            <a:ext cx="4974012" cy="4156034"/>
          </a:xfrm>
          <a:prstGeom prst="rect">
            <a:avLst/>
          </a:prstGeom>
        </p:spPr>
        <p:txBody>
          <a:bodyPr anchor="t" rtlCol="false" tIns="0" lIns="0" bIns="0" rIns="0">
            <a:spAutoFit/>
          </a:bodyPr>
          <a:lstStyle/>
          <a:p>
            <a:pPr algn="ctr">
              <a:lnSpc>
                <a:spcPts val="6669"/>
              </a:lnSpc>
            </a:pPr>
            <a:r>
              <a:rPr lang="en-US" sz="4833" spc="241">
                <a:solidFill>
                  <a:srgbClr val="FDFBFB"/>
                </a:solidFill>
                <a:latin typeface="Canva Sans 2 Bold"/>
              </a:rPr>
              <a:t>Output</a:t>
            </a:r>
          </a:p>
          <a:p>
            <a:pPr algn="ctr">
              <a:lnSpc>
                <a:spcPts val="6669"/>
              </a:lnSpc>
            </a:pPr>
            <a:r>
              <a:rPr lang="en-US" sz="4833" spc="241">
                <a:solidFill>
                  <a:srgbClr val="FDFBFB"/>
                </a:solidFill>
                <a:latin typeface="Canva Sans 2 Bold"/>
              </a:rPr>
              <a:t>of </a:t>
            </a:r>
          </a:p>
          <a:p>
            <a:pPr algn="ctr">
              <a:lnSpc>
                <a:spcPts val="6669"/>
              </a:lnSpc>
            </a:pPr>
            <a:r>
              <a:rPr lang="en-US" sz="4833" spc="241">
                <a:solidFill>
                  <a:srgbClr val="FDFBFB"/>
                </a:solidFill>
                <a:latin typeface="Canva Sans 2 Bold"/>
              </a:rPr>
              <a:t>Hand Written DIGIT</a:t>
            </a:r>
          </a:p>
          <a:p>
            <a:pPr algn="ctr">
              <a:lnSpc>
                <a:spcPts val="6669"/>
              </a:lnSpc>
              <a:spcBef>
                <a:spcPct val="0"/>
              </a:spcBef>
            </a:pPr>
            <a:r>
              <a:rPr lang="en-US" sz="4833" spc="241">
                <a:solidFill>
                  <a:srgbClr val="FDFBFB"/>
                </a:solidFill>
                <a:latin typeface="Canva Sans 2 Bold"/>
              </a:rPr>
              <a:t>Recognition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5976538" y="2439542"/>
            <a:ext cx="11761156" cy="5714568"/>
          </a:xfrm>
          <a:custGeom>
            <a:avLst/>
            <a:gdLst/>
            <a:ahLst/>
            <a:cxnLst/>
            <a:rect r="r" b="b" t="t" l="l"/>
            <a:pathLst>
              <a:path h="5714568" w="11761156">
                <a:moveTo>
                  <a:pt x="0" y="0"/>
                </a:moveTo>
                <a:lnTo>
                  <a:pt x="11761156" y="0"/>
                </a:lnTo>
                <a:lnTo>
                  <a:pt x="11761156" y="5714568"/>
                </a:lnTo>
                <a:lnTo>
                  <a:pt x="0" y="5714568"/>
                </a:lnTo>
                <a:lnTo>
                  <a:pt x="0" y="0"/>
                </a:lnTo>
                <a:close/>
              </a:path>
            </a:pathLst>
          </a:custGeom>
          <a:blipFill>
            <a:blip r:embed="rId2"/>
            <a:stretch>
              <a:fillRect l="0" t="0" r="0" b="0"/>
            </a:stretch>
          </a:blipFill>
        </p:spPr>
      </p:sp>
      <p:sp>
        <p:nvSpPr>
          <p:cNvPr name="TextBox 12" id="12"/>
          <p:cNvSpPr txBox="true"/>
          <p:nvPr/>
        </p:nvSpPr>
        <p:spPr>
          <a:xfrm rot="0">
            <a:off x="285403" y="3069794"/>
            <a:ext cx="4974012" cy="4156034"/>
          </a:xfrm>
          <a:prstGeom prst="rect">
            <a:avLst/>
          </a:prstGeom>
        </p:spPr>
        <p:txBody>
          <a:bodyPr anchor="t" rtlCol="false" tIns="0" lIns="0" bIns="0" rIns="0">
            <a:spAutoFit/>
          </a:bodyPr>
          <a:lstStyle/>
          <a:p>
            <a:pPr algn="ctr">
              <a:lnSpc>
                <a:spcPts val="6669"/>
              </a:lnSpc>
            </a:pPr>
            <a:r>
              <a:rPr lang="en-US" sz="4833" spc="241">
                <a:solidFill>
                  <a:srgbClr val="FDFBFB"/>
                </a:solidFill>
                <a:latin typeface="Canva Sans 2 Bold"/>
              </a:rPr>
              <a:t>Output</a:t>
            </a:r>
          </a:p>
          <a:p>
            <a:pPr algn="ctr">
              <a:lnSpc>
                <a:spcPts val="6669"/>
              </a:lnSpc>
            </a:pPr>
            <a:r>
              <a:rPr lang="en-US" sz="4833" spc="241">
                <a:solidFill>
                  <a:srgbClr val="FDFBFB"/>
                </a:solidFill>
                <a:latin typeface="Canva Sans 2 Bold"/>
              </a:rPr>
              <a:t>of </a:t>
            </a:r>
          </a:p>
          <a:p>
            <a:pPr algn="ctr">
              <a:lnSpc>
                <a:spcPts val="6669"/>
              </a:lnSpc>
            </a:pPr>
            <a:r>
              <a:rPr lang="en-US" sz="4833" spc="241">
                <a:solidFill>
                  <a:srgbClr val="FDFBFB"/>
                </a:solidFill>
                <a:latin typeface="Canva Sans 2 Bold"/>
              </a:rPr>
              <a:t>Hand Written DIGIT</a:t>
            </a:r>
          </a:p>
          <a:p>
            <a:pPr algn="ctr">
              <a:lnSpc>
                <a:spcPts val="6669"/>
              </a:lnSpc>
              <a:spcBef>
                <a:spcPct val="0"/>
              </a:spcBef>
            </a:pPr>
            <a:r>
              <a:rPr lang="en-US" sz="4833" spc="241">
                <a:solidFill>
                  <a:srgbClr val="FDFBFB"/>
                </a:solidFill>
                <a:latin typeface="Canva Sans 2 Bold"/>
              </a:rPr>
              <a:t>Recognition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1087100" y="3086100"/>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10113" y="2652012"/>
            <a:ext cx="1276987" cy="1276987"/>
          </a:xfrm>
          <a:custGeom>
            <a:avLst/>
            <a:gdLst/>
            <a:ahLst/>
            <a:cxnLst/>
            <a:rect r="r" b="b" t="t" l="l"/>
            <a:pathLst>
              <a:path h="1276987" w="1276987">
                <a:moveTo>
                  <a:pt x="0" y="0"/>
                </a:moveTo>
                <a:lnTo>
                  <a:pt x="1276987" y="0"/>
                </a:lnTo>
                <a:lnTo>
                  <a:pt x="1276987" y="1276987"/>
                </a:lnTo>
                <a:lnTo>
                  <a:pt x="0" y="12769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73591" y="-236009"/>
            <a:ext cx="1264709" cy="1264709"/>
          </a:xfrm>
          <a:custGeom>
            <a:avLst/>
            <a:gdLst/>
            <a:ahLst/>
            <a:cxnLst/>
            <a:rect r="r" b="b" t="t" l="l"/>
            <a:pathLst>
              <a:path h="1264709" w="1264709">
                <a:moveTo>
                  <a:pt x="0" y="0"/>
                </a:moveTo>
                <a:lnTo>
                  <a:pt x="1264709" y="0"/>
                </a:lnTo>
                <a:lnTo>
                  <a:pt x="1264709" y="1264709"/>
                </a:lnTo>
                <a:lnTo>
                  <a:pt x="0" y="12647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682761">
            <a:off x="-1383321" y="-18594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249374" y="5400385"/>
            <a:ext cx="8883055" cy="695325"/>
          </a:xfrm>
          <a:prstGeom prst="rect">
            <a:avLst/>
          </a:prstGeom>
        </p:spPr>
        <p:txBody>
          <a:bodyPr anchor="t" rtlCol="false" tIns="0" lIns="0" bIns="0" rIns="0">
            <a:spAutoFit/>
          </a:bodyPr>
          <a:lstStyle/>
          <a:p>
            <a:pPr>
              <a:lnSpc>
                <a:spcPts val="5076"/>
              </a:lnSpc>
            </a:pPr>
            <a:r>
              <a:rPr lang="en-US" sz="4230" spc="287">
                <a:solidFill>
                  <a:srgbClr val="F35000"/>
                </a:solidFill>
                <a:latin typeface="Codec Pro ExtraBold"/>
              </a:rPr>
              <a:t>RECOGNITION</a:t>
            </a:r>
          </a:p>
        </p:txBody>
      </p:sp>
      <p:sp>
        <p:nvSpPr>
          <p:cNvPr name="TextBox 7" id="7"/>
          <p:cNvSpPr txBox="true"/>
          <p:nvPr/>
        </p:nvSpPr>
        <p:spPr>
          <a:xfrm rot="0">
            <a:off x="2204045" y="3174206"/>
            <a:ext cx="8883055" cy="3009900"/>
          </a:xfrm>
          <a:prstGeom prst="rect">
            <a:avLst/>
          </a:prstGeom>
        </p:spPr>
        <p:txBody>
          <a:bodyPr anchor="t" rtlCol="false" tIns="0" lIns="0" bIns="0" rIns="0">
            <a:spAutoFit/>
          </a:bodyPr>
          <a:lstStyle/>
          <a:p>
            <a:pPr algn="ctr">
              <a:lnSpc>
                <a:spcPts val="7679"/>
              </a:lnSpc>
            </a:pPr>
            <a:r>
              <a:rPr lang="en-US" sz="6399" spc="435">
                <a:solidFill>
                  <a:srgbClr val="000000"/>
                </a:solidFill>
                <a:latin typeface="Codec Pro ExtraBold"/>
              </a:rPr>
              <a:t>HANDWRITTEN</a:t>
            </a:r>
          </a:p>
          <a:p>
            <a:pPr algn="ctr">
              <a:lnSpc>
                <a:spcPts val="7679"/>
              </a:lnSpc>
            </a:pPr>
            <a:r>
              <a:rPr lang="en-US" sz="6399" spc="435">
                <a:solidFill>
                  <a:srgbClr val="000000"/>
                </a:solidFill>
                <a:latin typeface="Codec Pro ExtraBold"/>
              </a:rPr>
              <a:t>Text  </a:t>
            </a:r>
          </a:p>
          <a:p>
            <a:pPr algn="ctr">
              <a:lnSpc>
                <a:spcPts val="7679"/>
              </a:lnSpc>
            </a:pPr>
          </a:p>
        </p:txBody>
      </p:sp>
      <p:sp>
        <p:nvSpPr>
          <p:cNvPr name="AutoShape 8" id="8"/>
          <p:cNvSpPr/>
          <p:nvPr/>
        </p:nvSpPr>
        <p:spPr>
          <a:xfrm>
            <a:off x="3231641" y="5172628"/>
            <a:ext cx="6492240" cy="0"/>
          </a:xfrm>
          <a:prstGeom prst="line">
            <a:avLst/>
          </a:prstGeom>
          <a:ln cap="flat" w="38100">
            <a:solidFill>
              <a:srgbClr val="000000"/>
            </a:solidFill>
            <a:prstDash val="solid"/>
            <a:headEnd type="diamond" len="lg" w="lg"/>
            <a:tailEnd type="diamond" len="lg" w="lg"/>
          </a:ln>
        </p:spPr>
      </p:sp>
      <p:grpSp>
        <p:nvGrpSpPr>
          <p:cNvPr name="Group 9" id="9"/>
          <p:cNvGrpSpPr/>
          <p:nvPr/>
        </p:nvGrpSpPr>
        <p:grpSpPr>
          <a:xfrm rot="0">
            <a:off x="4990256" y="6450806"/>
            <a:ext cx="3310632" cy="33106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5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sp>
        <p:nvSpPr>
          <p:cNvPr name="TextBox 12" id="12"/>
          <p:cNvSpPr txBox="true"/>
          <p:nvPr/>
        </p:nvSpPr>
        <p:spPr>
          <a:xfrm rot="0">
            <a:off x="5180645" y="7528996"/>
            <a:ext cx="2730625" cy="905960"/>
          </a:xfrm>
          <a:prstGeom prst="rect">
            <a:avLst/>
          </a:prstGeom>
        </p:spPr>
        <p:txBody>
          <a:bodyPr anchor="t" rtlCol="false" tIns="0" lIns="0" bIns="0" rIns="0">
            <a:spAutoFit/>
          </a:bodyPr>
          <a:lstStyle/>
          <a:p>
            <a:pPr algn="ctr">
              <a:lnSpc>
                <a:spcPts val="7469"/>
              </a:lnSpc>
              <a:spcBef>
                <a:spcPct val="0"/>
              </a:spcBef>
            </a:pPr>
            <a:r>
              <a:rPr lang="en-US" sz="5335" spc="53">
                <a:solidFill>
                  <a:srgbClr val="000000"/>
                </a:solidFill>
                <a:latin typeface="Canva Sans 1"/>
              </a:rPr>
              <a:t>Week 15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TextBox 11" id="11"/>
          <p:cNvSpPr txBox="true"/>
          <p:nvPr/>
        </p:nvSpPr>
        <p:spPr>
          <a:xfrm rot="0">
            <a:off x="7264723" y="6463831"/>
            <a:ext cx="8652031" cy="2956699"/>
          </a:xfrm>
          <a:prstGeom prst="rect">
            <a:avLst/>
          </a:prstGeom>
        </p:spPr>
        <p:txBody>
          <a:bodyPr anchor="t" rtlCol="false" tIns="0" lIns="0" bIns="0" rIns="0">
            <a:spAutoFit/>
          </a:bodyPr>
          <a:lstStyle/>
          <a:p>
            <a:pPr algn="ctr">
              <a:lnSpc>
                <a:spcPts val="2932"/>
              </a:lnSpc>
            </a:pPr>
          </a:p>
          <a:p>
            <a:pPr algn="ctr">
              <a:lnSpc>
                <a:spcPts val="2932"/>
              </a:lnSpc>
            </a:pPr>
          </a:p>
          <a:p>
            <a:pPr algn="ctr">
              <a:lnSpc>
                <a:spcPts val="2932"/>
              </a:lnSpc>
            </a:pPr>
            <a:r>
              <a:rPr lang="en-US" sz="2094" spc="20">
                <a:solidFill>
                  <a:srgbClr val="F47C00"/>
                </a:solidFill>
                <a:latin typeface="Canva Sans 1 Bold"/>
              </a:rPr>
              <a:t>Jambulov Javokhir</a:t>
            </a:r>
            <a:r>
              <a:rPr lang="en-US" sz="2094" spc="20">
                <a:solidFill>
                  <a:srgbClr val="000000"/>
                </a:solidFill>
                <a:latin typeface="Canva Sans 1 Bold"/>
              </a:rPr>
              <a:t> 12204567</a:t>
            </a:r>
          </a:p>
          <a:p>
            <a:pPr algn="ctr">
              <a:lnSpc>
                <a:spcPts val="2932"/>
              </a:lnSpc>
            </a:pPr>
          </a:p>
          <a:p>
            <a:pPr algn="ctr">
              <a:lnSpc>
                <a:spcPts val="2932"/>
              </a:lnSpc>
            </a:pPr>
            <a:r>
              <a:rPr lang="en-US" sz="2094" spc="20">
                <a:solidFill>
                  <a:srgbClr val="000000"/>
                </a:solidFill>
                <a:latin typeface="Canva Sans 1"/>
              </a:rPr>
              <a:t>Model creation and data preprocessing</a:t>
            </a:r>
          </a:p>
          <a:p>
            <a:pPr algn="ctr">
              <a:lnSpc>
                <a:spcPts val="2932"/>
              </a:lnSpc>
            </a:pPr>
            <a:r>
              <a:rPr lang="en-US" sz="2094" spc="20">
                <a:solidFill>
                  <a:srgbClr val="000000"/>
                </a:solidFill>
                <a:latin typeface="Canva Sans 1"/>
              </a:rPr>
              <a:t>GUI integration</a:t>
            </a:r>
          </a:p>
          <a:p>
            <a:pPr algn="ctr">
              <a:lnSpc>
                <a:spcPts val="2932"/>
              </a:lnSpc>
            </a:pPr>
          </a:p>
          <a:p>
            <a:pPr algn="ctr">
              <a:lnSpc>
                <a:spcPts val="2932"/>
              </a:lnSpc>
              <a:spcBef>
                <a:spcPct val="0"/>
              </a:spcBef>
            </a:pPr>
          </a:p>
        </p:txBody>
      </p:sp>
      <p:sp>
        <p:nvSpPr>
          <p:cNvPr name="Freeform 12" id="12"/>
          <p:cNvSpPr/>
          <p:nvPr/>
        </p:nvSpPr>
        <p:spPr>
          <a:xfrm flipH="false" flipV="false" rot="0">
            <a:off x="1179633" y="6494424"/>
            <a:ext cx="3185552" cy="2924916"/>
          </a:xfrm>
          <a:custGeom>
            <a:avLst/>
            <a:gdLst/>
            <a:ahLst/>
            <a:cxnLst/>
            <a:rect r="r" b="b" t="t" l="l"/>
            <a:pathLst>
              <a:path h="2924916" w="3185552">
                <a:moveTo>
                  <a:pt x="0" y="0"/>
                </a:moveTo>
                <a:lnTo>
                  <a:pt x="3185552" y="0"/>
                </a:lnTo>
                <a:lnTo>
                  <a:pt x="3185552" y="2924916"/>
                </a:lnTo>
                <a:lnTo>
                  <a:pt x="0" y="29249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741978" y="3537724"/>
            <a:ext cx="8652031" cy="3699649"/>
          </a:xfrm>
          <a:prstGeom prst="rect">
            <a:avLst/>
          </a:prstGeom>
        </p:spPr>
        <p:txBody>
          <a:bodyPr anchor="t" rtlCol="false" tIns="0" lIns="0" bIns="0" rIns="0">
            <a:spAutoFit/>
          </a:bodyPr>
          <a:lstStyle/>
          <a:p>
            <a:pPr algn="ctr">
              <a:lnSpc>
                <a:spcPts val="2932"/>
              </a:lnSpc>
            </a:pPr>
          </a:p>
          <a:p>
            <a:pPr algn="ctr">
              <a:lnSpc>
                <a:spcPts val="2932"/>
              </a:lnSpc>
            </a:pPr>
          </a:p>
          <a:p>
            <a:pPr algn="ctr">
              <a:lnSpc>
                <a:spcPts val="2932"/>
              </a:lnSpc>
            </a:pPr>
            <a:r>
              <a:rPr lang="en-US" sz="2094" spc="20">
                <a:solidFill>
                  <a:srgbClr val="F47C00"/>
                </a:solidFill>
                <a:latin typeface="Canva Sans 1 Bold"/>
              </a:rPr>
              <a:t>Saidmurodov Elyor</a:t>
            </a:r>
            <a:r>
              <a:rPr lang="en-US" sz="2094" spc="20">
                <a:solidFill>
                  <a:srgbClr val="000000"/>
                </a:solidFill>
                <a:latin typeface="Canva Sans 1 Bold"/>
              </a:rPr>
              <a:t> 12204556</a:t>
            </a:r>
          </a:p>
          <a:p>
            <a:pPr algn="ctr">
              <a:lnSpc>
                <a:spcPts val="2932"/>
              </a:lnSpc>
            </a:pPr>
          </a:p>
          <a:p>
            <a:pPr algn="ctr">
              <a:lnSpc>
                <a:spcPts val="2932"/>
              </a:lnSpc>
            </a:pPr>
            <a:r>
              <a:rPr lang="en-US" sz="2094" spc="20">
                <a:solidFill>
                  <a:srgbClr val="000000"/>
                </a:solidFill>
                <a:latin typeface="Canva Sans 1"/>
              </a:rPr>
              <a:t>Model &amp; Training model </a:t>
            </a:r>
          </a:p>
          <a:p>
            <a:pPr algn="ctr">
              <a:lnSpc>
                <a:spcPts val="2932"/>
              </a:lnSpc>
            </a:pPr>
            <a:r>
              <a:rPr lang="en-US" sz="2094" spc="20">
                <a:solidFill>
                  <a:srgbClr val="000000"/>
                </a:solidFill>
                <a:latin typeface="Canva Sans 1"/>
              </a:rPr>
              <a:t>and</a:t>
            </a:r>
          </a:p>
          <a:p>
            <a:pPr algn="ctr">
              <a:lnSpc>
                <a:spcPts val="2932"/>
              </a:lnSpc>
            </a:pPr>
            <a:r>
              <a:rPr lang="en-US" sz="2094" spc="20">
                <a:solidFill>
                  <a:srgbClr val="000000"/>
                </a:solidFill>
                <a:latin typeface="Canva Sans 1"/>
              </a:rPr>
              <a:t> merging the codes</a:t>
            </a:r>
          </a:p>
          <a:p>
            <a:pPr algn="ctr">
              <a:lnSpc>
                <a:spcPts val="2932"/>
              </a:lnSpc>
            </a:pPr>
            <a:r>
              <a:rPr lang="en-US" sz="2094" spc="20">
                <a:solidFill>
                  <a:srgbClr val="000000"/>
                </a:solidFill>
                <a:latin typeface="Canva Sans 1"/>
              </a:rPr>
              <a:t> </a:t>
            </a:r>
          </a:p>
          <a:p>
            <a:pPr algn="ctr">
              <a:lnSpc>
                <a:spcPts val="2932"/>
              </a:lnSpc>
            </a:pPr>
          </a:p>
          <a:p>
            <a:pPr algn="ctr">
              <a:lnSpc>
                <a:spcPts val="2932"/>
              </a:lnSpc>
              <a:spcBef>
                <a:spcPct val="0"/>
              </a:spcBef>
            </a:pPr>
          </a:p>
        </p:txBody>
      </p:sp>
      <p:sp>
        <p:nvSpPr>
          <p:cNvPr name="TextBox 14" id="14"/>
          <p:cNvSpPr txBox="true"/>
          <p:nvPr/>
        </p:nvSpPr>
        <p:spPr>
          <a:xfrm rot="0">
            <a:off x="7115742" y="990600"/>
            <a:ext cx="8652031" cy="3699649"/>
          </a:xfrm>
          <a:prstGeom prst="rect">
            <a:avLst/>
          </a:prstGeom>
        </p:spPr>
        <p:txBody>
          <a:bodyPr anchor="t" rtlCol="false" tIns="0" lIns="0" bIns="0" rIns="0">
            <a:spAutoFit/>
          </a:bodyPr>
          <a:lstStyle/>
          <a:p>
            <a:pPr algn="ctr">
              <a:lnSpc>
                <a:spcPts val="2932"/>
              </a:lnSpc>
            </a:pPr>
          </a:p>
          <a:p>
            <a:pPr algn="ctr">
              <a:lnSpc>
                <a:spcPts val="2932"/>
              </a:lnSpc>
            </a:pPr>
          </a:p>
          <a:p>
            <a:pPr algn="ctr">
              <a:lnSpc>
                <a:spcPts val="2932"/>
              </a:lnSpc>
            </a:pPr>
            <a:r>
              <a:rPr lang="en-US" sz="2094" spc="20">
                <a:solidFill>
                  <a:srgbClr val="F47C00"/>
                </a:solidFill>
                <a:latin typeface="Canva Sans 1 Bold"/>
              </a:rPr>
              <a:t>Khasanov Abror</a:t>
            </a:r>
            <a:r>
              <a:rPr lang="en-US" sz="2094" spc="20">
                <a:solidFill>
                  <a:srgbClr val="000000"/>
                </a:solidFill>
                <a:latin typeface="Canva Sans 1 Bold"/>
              </a:rPr>
              <a:t> 12204542</a:t>
            </a:r>
          </a:p>
          <a:p>
            <a:pPr algn="ctr">
              <a:lnSpc>
                <a:spcPts val="2932"/>
              </a:lnSpc>
            </a:pPr>
          </a:p>
          <a:p>
            <a:pPr algn="ctr">
              <a:lnSpc>
                <a:spcPts val="2932"/>
              </a:lnSpc>
            </a:pPr>
            <a:r>
              <a:rPr lang="en-US" sz="2094" spc="20">
                <a:solidFill>
                  <a:srgbClr val="000000"/>
                </a:solidFill>
                <a:latin typeface="Canva Sans 1"/>
              </a:rPr>
              <a:t>Dataset preparation,</a:t>
            </a:r>
          </a:p>
          <a:p>
            <a:pPr algn="ctr">
              <a:lnSpc>
                <a:spcPts val="2932"/>
              </a:lnSpc>
            </a:pPr>
            <a:r>
              <a:rPr lang="en-US" sz="2094" spc="20">
                <a:solidFill>
                  <a:srgbClr val="000000"/>
                </a:solidFill>
                <a:latin typeface="Canva Sans 1"/>
              </a:rPr>
              <a:t>Dataset processing</a:t>
            </a:r>
          </a:p>
          <a:p>
            <a:pPr algn="ctr">
              <a:lnSpc>
                <a:spcPts val="2932"/>
              </a:lnSpc>
            </a:pPr>
          </a:p>
          <a:p>
            <a:pPr algn="ctr">
              <a:lnSpc>
                <a:spcPts val="2932"/>
              </a:lnSpc>
            </a:pPr>
          </a:p>
          <a:p>
            <a:pPr algn="ctr">
              <a:lnSpc>
                <a:spcPts val="2932"/>
              </a:lnSpc>
            </a:pPr>
          </a:p>
          <a:p>
            <a:pPr algn="ctr">
              <a:lnSpc>
                <a:spcPts val="2932"/>
              </a:lnSpc>
              <a:spcBef>
                <a:spcPct val="0"/>
              </a:spcBef>
            </a:pPr>
          </a:p>
        </p:txBody>
      </p:sp>
      <p:sp>
        <p:nvSpPr>
          <p:cNvPr name="Freeform 15" id="15"/>
          <p:cNvSpPr/>
          <p:nvPr/>
        </p:nvSpPr>
        <p:spPr>
          <a:xfrm flipH="false" flipV="false" rot="0">
            <a:off x="7115742" y="1507881"/>
            <a:ext cx="934283" cy="1815744"/>
          </a:xfrm>
          <a:custGeom>
            <a:avLst/>
            <a:gdLst/>
            <a:ahLst/>
            <a:cxnLst/>
            <a:rect r="r" b="b" t="t" l="l"/>
            <a:pathLst>
              <a:path h="1815744" w="934283">
                <a:moveTo>
                  <a:pt x="0" y="0"/>
                </a:moveTo>
                <a:lnTo>
                  <a:pt x="934283" y="0"/>
                </a:lnTo>
                <a:lnTo>
                  <a:pt x="934283" y="1815744"/>
                </a:lnTo>
                <a:lnTo>
                  <a:pt x="0" y="1815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459727" y="4007196"/>
            <a:ext cx="934283" cy="1815744"/>
          </a:xfrm>
          <a:custGeom>
            <a:avLst/>
            <a:gdLst/>
            <a:ahLst/>
            <a:cxnLst/>
            <a:rect r="r" b="b" t="t" l="l"/>
            <a:pathLst>
              <a:path h="1815744" w="934283">
                <a:moveTo>
                  <a:pt x="0" y="0"/>
                </a:moveTo>
                <a:lnTo>
                  <a:pt x="934283" y="0"/>
                </a:lnTo>
                <a:lnTo>
                  <a:pt x="934283" y="1815744"/>
                </a:lnTo>
                <a:lnTo>
                  <a:pt x="0" y="1815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7582883" y="6900939"/>
            <a:ext cx="934283" cy="1815744"/>
          </a:xfrm>
          <a:custGeom>
            <a:avLst/>
            <a:gdLst/>
            <a:ahLst/>
            <a:cxnLst/>
            <a:rect r="r" b="b" t="t" l="l"/>
            <a:pathLst>
              <a:path h="1815744" w="934283">
                <a:moveTo>
                  <a:pt x="0" y="0"/>
                </a:moveTo>
                <a:lnTo>
                  <a:pt x="934283" y="0"/>
                </a:lnTo>
                <a:lnTo>
                  <a:pt x="934283" y="1815744"/>
                </a:lnTo>
                <a:lnTo>
                  <a:pt x="0" y="1815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285403" y="2922126"/>
            <a:ext cx="4974012" cy="2480317"/>
          </a:xfrm>
          <a:prstGeom prst="rect">
            <a:avLst/>
          </a:prstGeom>
        </p:spPr>
        <p:txBody>
          <a:bodyPr anchor="t" rtlCol="false" tIns="0" lIns="0" bIns="0" rIns="0">
            <a:spAutoFit/>
          </a:bodyPr>
          <a:lstStyle/>
          <a:p>
            <a:pPr algn="ctr">
              <a:lnSpc>
                <a:spcPts val="6669"/>
              </a:lnSpc>
            </a:pPr>
            <a:r>
              <a:rPr lang="en-US" sz="4833" spc="241">
                <a:solidFill>
                  <a:srgbClr val="FDFBFB"/>
                </a:solidFill>
                <a:latin typeface="Canva Sans 2 Bold"/>
              </a:rPr>
              <a:t>Team members</a:t>
            </a:r>
          </a:p>
          <a:p>
            <a:pPr algn="ctr">
              <a:lnSpc>
                <a:spcPts val="6669"/>
              </a:lnSpc>
            </a:pPr>
            <a:r>
              <a:rPr lang="en-US" sz="4833" spc="241">
                <a:solidFill>
                  <a:srgbClr val="FDFBFB"/>
                </a:solidFill>
                <a:latin typeface="Canva Sans 2 Bold"/>
              </a:rPr>
              <a:t>&amp;</a:t>
            </a:r>
          </a:p>
          <a:p>
            <a:pPr algn="ctr">
              <a:lnSpc>
                <a:spcPts val="6669"/>
              </a:lnSpc>
              <a:spcBef>
                <a:spcPct val="0"/>
              </a:spcBef>
            </a:pPr>
            <a:r>
              <a:rPr lang="en-US" sz="4833" spc="241">
                <a:solidFill>
                  <a:srgbClr val="FDFBFB"/>
                </a:solidFill>
                <a:latin typeface="Canva Sans 2 Bold"/>
              </a:rPr>
              <a:t>roles</a:t>
            </a:r>
          </a:p>
        </p:txBody>
      </p:sp>
      <p:sp>
        <p:nvSpPr>
          <p:cNvPr name="AutoShape 19" id="19"/>
          <p:cNvSpPr/>
          <p:nvPr/>
        </p:nvSpPr>
        <p:spPr>
          <a:xfrm flipV="true">
            <a:off x="13175657" y="3456975"/>
            <a:ext cx="1884561" cy="19050"/>
          </a:xfrm>
          <a:prstGeom prst="line">
            <a:avLst/>
          </a:prstGeom>
          <a:ln cap="flat" w="38100">
            <a:solidFill>
              <a:srgbClr val="183871"/>
            </a:solidFill>
            <a:prstDash val="solid"/>
            <a:headEnd type="none" len="sm" w="sm"/>
            <a:tailEnd type="none" len="sm" w="sm"/>
          </a:ln>
        </p:spPr>
      </p:sp>
      <p:sp>
        <p:nvSpPr>
          <p:cNvPr name="AutoShape 20" id="20"/>
          <p:cNvSpPr/>
          <p:nvPr/>
        </p:nvSpPr>
        <p:spPr>
          <a:xfrm flipV="true">
            <a:off x="15060218" y="1797580"/>
            <a:ext cx="0" cy="1678444"/>
          </a:xfrm>
          <a:prstGeom prst="line">
            <a:avLst/>
          </a:prstGeom>
          <a:ln cap="flat" w="38100">
            <a:solidFill>
              <a:srgbClr val="183871"/>
            </a:solidFill>
            <a:prstDash val="solid"/>
            <a:headEnd type="none" len="sm" w="sm"/>
            <a:tailEnd type="none" len="sm" w="sm"/>
          </a:ln>
        </p:spPr>
      </p:sp>
      <p:sp>
        <p:nvSpPr>
          <p:cNvPr name="AutoShape 21" id="21"/>
          <p:cNvSpPr/>
          <p:nvPr/>
        </p:nvSpPr>
        <p:spPr>
          <a:xfrm>
            <a:off x="7134791" y="4450735"/>
            <a:ext cx="19050" cy="1884561"/>
          </a:xfrm>
          <a:prstGeom prst="line">
            <a:avLst/>
          </a:prstGeom>
          <a:ln cap="flat" w="38100">
            <a:solidFill>
              <a:srgbClr val="183871"/>
            </a:solidFill>
            <a:prstDash val="solid"/>
            <a:headEnd type="none" len="sm" w="sm"/>
            <a:tailEnd type="none" len="sm" w="sm"/>
          </a:ln>
        </p:spPr>
      </p:sp>
      <p:sp>
        <p:nvSpPr>
          <p:cNvPr name="AutoShape 22" id="22"/>
          <p:cNvSpPr/>
          <p:nvPr/>
        </p:nvSpPr>
        <p:spPr>
          <a:xfrm>
            <a:off x="7134791" y="6335296"/>
            <a:ext cx="1678444" cy="0"/>
          </a:xfrm>
          <a:prstGeom prst="line">
            <a:avLst/>
          </a:prstGeom>
          <a:ln cap="flat" w="38100">
            <a:solidFill>
              <a:srgbClr val="183871"/>
            </a:solidFill>
            <a:prstDash val="solid"/>
            <a:headEnd type="none" len="sm" w="sm"/>
            <a:tailEnd type="none" len="sm" w="sm"/>
          </a:ln>
        </p:spPr>
      </p:sp>
      <p:sp>
        <p:nvSpPr>
          <p:cNvPr name="AutoShape 23" id="23"/>
          <p:cNvSpPr/>
          <p:nvPr/>
        </p:nvSpPr>
        <p:spPr>
          <a:xfrm flipV="true">
            <a:off x="13156607" y="8901511"/>
            <a:ext cx="1884561" cy="19050"/>
          </a:xfrm>
          <a:prstGeom prst="line">
            <a:avLst/>
          </a:prstGeom>
          <a:ln cap="flat" w="38100">
            <a:solidFill>
              <a:srgbClr val="183871"/>
            </a:solidFill>
            <a:prstDash val="solid"/>
            <a:headEnd type="none" len="sm" w="sm"/>
            <a:tailEnd type="none" len="sm" w="sm"/>
          </a:ln>
        </p:spPr>
      </p:sp>
      <p:sp>
        <p:nvSpPr>
          <p:cNvPr name="AutoShape 24" id="24"/>
          <p:cNvSpPr/>
          <p:nvPr/>
        </p:nvSpPr>
        <p:spPr>
          <a:xfrm flipV="true">
            <a:off x="15041168" y="7242116"/>
            <a:ext cx="0" cy="1678444"/>
          </a:xfrm>
          <a:prstGeom prst="line">
            <a:avLst/>
          </a:prstGeom>
          <a:ln cap="flat" w="38100">
            <a:solidFill>
              <a:srgbClr val="183871"/>
            </a:solidFill>
            <a:prstDash val="solid"/>
            <a:headEnd type="none" len="sm" w="sm"/>
            <a:tailEnd type="none" len="sm" w="sm"/>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0" y="0"/>
            <a:ext cx="6247119" cy="10287000"/>
            <a:chOff x="0" y="0"/>
            <a:chExt cx="1645332" cy="2709333"/>
          </a:xfrm>
        </p:grpSpPr>
        <p:sp>
          <p:nvSpPr>
            <p:cNvPr name="Freeform 3" id="3"/>
            <p:cNvSpPr/>
            <p:nvPr/>
          </p:nvSpPr>
          <p:spPr>
            <a:xfrm flipH="false" flipV="false" rot="0">
              <a:off x="0" y="0"/>
              <a:ext cx="1645332" cy="2709333"/>
            </a:xfrm>
            <a:custGeom>
              <a:avLst/>
              <a:gdLst/>
              <a:ahLst/>
              <a:cxnLst/>
              <a:rect r="r" b="b" t="t" l="l"/>
              <a:pathLst>
                <a:path h="2709333" w="1645332">
                  <a:moveTo>
                    <a:pt x="0" y="0"/>
                  </a:moveTo>
                  <a:lnTo>
                    <a:pt x="1645332" y="0"/>
                  </a:lnTo>
                  <a:lnTo>
                    <a:pt x="1645332" y="2709333"/>
                  </a:lnTo>
                  <a:lnTo>
                    <a:pt x="0" y="2709333"/>
                  </a:lnTo>
                  <a:close/>
                </a:path>
              </a:pathLst>
            </a:custGeom>
            <a:solidFill>
              <a:srgbClr val="F37221"/>
            </a:solidFill>
          </p:spPr>
        </p:sp>
        <p:sp>
          <p:nvSpPr>
            <p:cNvPr name="TextBox 4" id="4"/>
            <p:cNvSpPr txBox="true"/>
            <p:nvPr/>
          </p:nvSpPr>
          <p:spPr>
            <a:xfrm>
              <a:off x="0" y="-57150"/>
              <a:ext cx="1645332" cy="2766483"/>
            </a:xfrm>
            <a:prstGeom prst="rect">
              <a:avLst/>
            </a:prstGeom>
          </p:spPr>
          <p:txBody>
            <a:bodyPr anchor="ctr" rtlCol="false" tIns="50800" lIns="50800" bIns="50800" rIns="50800"/>
            <a:lstStyle/>
            <a:p>
              <a:pPr algn="ctr">
                <a:lnSpc>
                  <a:spcPts val="3632"/>
                </a:lnSpc>
              </a:pPr>
            </a:p>
          </p:txBody>
        </p:sp>
      </p:grpSp>
      <p:grpSp>
        <p:nvGrpSpPr>
          <p:cNvPr name="Group 5" id="5"/>
          <p:cNvGrpSpPr/>
          <p:nvPr/>
        </p:nvGrpSpPr>
        <p:grpSpPr>
          <a:xfrm rot="0">
            <a:off x="6570969" y="3393093"/>
            <a:ext cx="3726378" cy="37263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221"/>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4332"/>
                </a:lnSpc>
              </a:pPr>
              <a:r>
                <a:rPr lang="en-US" sz="3094" spc="30">
                  <a:solidFill>
                    <a:srgbClr val="FFFFFF"/>
                  </a:solidFill>
                  <a:latin typeface="Canva Sans 1"/>
                </a:rPr>
                <a:t>Use Cases</a:t>
              </a:r>
            </a:p>
          </p:txBody>
        </p:sp>
      </p:grpSp>
      <p:grpSp>
        <p:nvGrpSpPr>
          <p:cNvPr name="Group 8" id="8"/>
          <p:cNvGrpSpPr/>
          <p:nvPr/>
        </p:nvGrpSpPr>
        <p:grpSpPr>
          <a:xfrm rot="0">
            <a:off x="10382048" y="440200"/>
            <a:ext cx="6999367" cy="1084074"/>
            <a:chOff x="0" y="0"/>
            <a:chExt cx="2638094" cy="408592"/>
          </a:xfrm>
        </p:grpSpPr>
        <p:sp>
          <p:nvSpPr>
            <p:cNvPr name="Freeform 9" id="9"/>
            <p:cNvSpPr/>
            <p:nvPr/>
          </p:nvSpPr>
          <p:spPr>
            <a:xfrm flipH="false" flipV="false" rot="0">
              <a:off x="0" y="0"/>
              <a:ext cx="2638094" cy="408592"/>
            </a:xfrm>
            <a:custGeom>
              <a:avLst/>
              <a:gdLst/>
              <a:ahLst/>
              <a:cxnLst/>
              <a:rect r="r" b="b" t="t" l="l"/>
              <a:pathLst>
                <a:path h="408592" w="2638094">
                  <a:moveTo>
                    <a:pt x="2434894" y="0"/>
                  </a:moveTo>
                  <a:cubicBezTo>
                    <a:pt x="2547118" y="0"/>
                    <a:pt x="2638094" y="91467"/>
                    <a:pt x="2638094" y="204296"/>
                  </a:cubicBezTo>
                  <a:cubicBezTo>
                    <a:pt x="2638094" y="317126"/>
                    <a:pt x="2547118" y="408592"/>
                    <a:pt x="2434894" y="408592"/>
                  </a:cubicBezTo>
                  <a:lnTo>
                    <a:pt x="203200" y="408592"/>
                  </a:lnTo>
                  <a:cubicBezTo>
                    <a:pt x="90976" y="408592"/>
                    <a:pt x="0" y="317126"/>
                    <a:pt x="0" y="204296"/>
                  </a:cubicBezTo>
                  <a:cubicBezTo>
                    <a:pt x="0" y="91467"/>
                    <a:pt x="90976" y="0"/>
                    <a:pt x="203200" y="0"/>
                  </a:cubicBezTo>
                  <a:close/>
                </a:path>
              </a:pathLst>
            </a:custGeom>
            <a:solidFill>
              <a:srgbClr val="F37221"/>
            </a:solidFill>
          </p:spPr>
        </p:sp>
        <p:sp>
          <p:nvSpPr>
            <p:cNvPr name="TextBox 10" id="10"/>
            <p:cNvSpPr txBox="true"/>
            <p:nvPr/>
          </p:nvSpPr>
          <p:spPr>
            <a:xfrm>
              <a:off x="0" y="-57150"/>
              <a:ext cx="2638094" cy="465742"/>
            </a:xfrm>
            <a:prstGeom prst="rect">
              <a:avLst/>
            </a:prstGeom>
          </p:spPr>
          <p:txBody>
            <a:bodyPr anchor="ctr" rtlCol="false" tIns="50800" lIns="50800" bIns="50800" rIns="50800"/>
            <a:lstStyle/>
            <a:p>
              <a:pPr algn="ctr">
                <a:lnSpc>
                  <a:spcPts val="3772"/>
                </a:lnSpc>
              </a:pPr>
              <a:r>
                <a:rPr lang="en-US" sz="2694" spc="26">
                  <a:solidFill>
                    <a:srgbClr val="FFFFFF"/>
                  </a:solidFill>
                  <a:latin typeface="Canva Sans 1"/>
                </a:rPr>
                <a:t>Support various handwritten communications</a:t>
              </a:r>
            </a:p>
          </p:txBody>
        </p:sp>
      </p:grpSp>
      <p:grpSp>
        <p:nvGrpSpPr>
          <p:cNvPr name="Group 11" id="11"/>
          <p:cNvGrpSpPr/>
          <p:nvPr/>
        </p:nvGrpSpPr>
        <p:grpSpPr>
          <a:xfrm rot="0">
            <a:off x="12017331" y="3430506"/>
            <a:ext cx="5957619" cy="1078257"/>
            <a:chOff x="0" y="0"/>
            <a:chExt cx="2245455" cy="406400"/>
          </a:xfrm>
        </p:grpSpPr>
        <p:sp>
          <p:nvSpPr>
            <p:cNvPr name="Freeform 12" id="12"/>
            <p:cNvSpPr/>
            <p:nvPr/>
          </p:nvSpPr>
          <p:spPr>
            <a:xfrm flipH="false" flipV="false" rot="0">
              <a:off x="0" y="0"/>
              <a:ext cx="2245455" cy="406400"/>
            </a:xfrm>
            <a:custGeom>
              <a:avLst/>
              <a:gdLst/>
              <a:ahLst/>
              <a:cxnLst/>
              <a:rect r="r" b="b" t="t" l="l"/>
              <a:pathLst>
                <a:path h="406400" w="2245455">
                  <a:moveTo>
                    <a:pt x="2042255" y="0"/>
                  </a:moveTo>
                  <a:cubicBezTo>
                    <a:pt x="2154479" y="0"/>
                    <a:pt x="2245455" y="90976"/>
                    <a:pt x="2245455" y="203200"/>
                  </a:cubicBezTo>
                  <a:cubicBezTo>
                    <a:pt x="2245455" y="315424"/>
                    <a:pt x="2154479" y="406400"/>
                    <a:pt x="2042255" y="406400"/>
                  </a:cubicBezTo>
                  <a:lnTo>
                    <a:pt x="203200" y="406400"/>
                  </a:lnTo>
                  <a:cubicBezTo>
                    <a:pt x="90976" y="406400"/>
                    <a:pt x="0" y="315424"/>
                    <a:pt x="0" y="203200"/>
                  </a:cubicBezTo>
                  <a:cubicBezTo>
                    <a:pt x="0" y="90976"/>
                    <a:pt x="90976" y="0"/>
                    <a:pt x="203200" y="0"/>
                  </a:cubicBezTo>
                  <a:close/>
                </a:path>
              </a:pathLst>
            </a:custGeom>
            <a:solidFill>
              <a:srgbClr val="F37221"/>
            </a:solidFill>
          </p:spPr>
        </p:sp>
        <p:sp>
          <p:nvSpPr>
            <p:cNvPr name="TextBox 13" id="13"/>
            <p:cNvSpPr txBox="true"/>
            <p:nvPr/>
          </p:nvSpPr>
          <p:spPr>
            <a:xfrm>
              <a:off x="0" y="-28575"/>
              <a:ext cx="2245455" cy="434975"/>
            </a:xfrm>
            <a:prstGeom prst="rect">
              <a:avLst/>
            </a:prstGeom>
          </p:spPr>
          <p:txBody>
            <a:bodyPr anchor="ctr" rtlCol="false" tIns="50800" lIns="50800" bIns="50800" rIns="50800"/>
            <a:lstStyle/>
            <a:p>
              <a:pPr algn="ctr">
                <a:lnSpc>
                  <a:spcPts val="2372"/>
                </a:lnSpc>
              </a:pPr>
            </a:p>
          </p:txBody>
        </p:sp>
      </p:grpSp>
      <p:grpSp>
        <p:nvGrpSpPr>
          <p:cNvPr name="Group 14" id="14"/>
          <p:cNvGrpSpPr/>
          <p:nvPr/>
        </p:nvGrpSpPr>
        <p:grpSpPr>
          <a:xfrm rot="0">
            <a:off x="11254688" y="6757435"/>
            <a:ext cx="6538154" cy="1078257"/>
            <a:chOff x="0" y="0"/>
            <a:chExt cx="2464261" cy="406400"/>
          </a:xfrm>
        </p:grpSpPr>
        <p:sp>
          <p:nvSpPr>
            <p:cNvPr name="Freeform 15" id="15"/>
            <p:cNvSpPr/>
            <p:nvPr/>
          </p:nvSpPr>
          <p:spPr>
            <a:xfrm flipH="false" flipV="false" rot="0">
              <a:off x="0" y="0"/>
              <a:ext cx="2464261" cy="406400"/>
            </a:xfrm>
            <a:custGeom>
              <a:avLst/>
              <a:gdLst/>
              <a:ahLst/>
              <a:cxnLst/>
              <a:rect r="r" b="b" t="t" l="l"/>
              <a:pathLst>
                <a:path h="406400" w="2464261">
                  <a:moveTo>
                    <a:pt x="2261061" y="0"/>
                  </a:moveTo>
                  <a:cubicBezTo>
                    <a:pt x="2373285" y="0"/>
                    <a:pt x="2464261" y="90976"/>
                    <a:pt x="2464261" y="203200"/>
                  </a:cubicBezTo>
                  <a:cubicBezTo>
                    <a:pt x="2464261" y="315424"/>
                    <a:pt x="2373285" y="406400"/>
                    <a:pt x="2261061" y="406400"/>
                  </a:cubicBezTo>
                  <a:lnTo>
                    <a:pt x="203200" y="406400"/>
                  </a:lnTo>
                  <a:cubicBezTo>
                    <a:pt x="90976" y="406400"/>
                    <a:pt x="0" y="315424"/>
                    <a:pt x="0" y="203200"/>
                  </a:cubicBezTo>
                  <a:cubicBezTo>
                    <a:pt x="0" y="90976"/>
                    <a:pt x="90976" y="0"/>
                    <a:pt x="203200" y="0"/>
                  </a:cubicBezTo>
                  <a:close/>
                </a:path>
              </a:pathLst>
            </a:custGeom>
            <a:solidFill>
              <a:srgbClr val="F37221"/>
            </a:solidFill>
          </p:spPr>
        </p:sp>
        <p:sp>
          <p:nvSpPr>
            <p:cNvPr name="TextBox 16" id="16"/>
            <p:cNvSpPr txBox="true"/>
            <p:nvPr/>
          </p:nvSpPr>
          <p:spPr>
            <a:xfrm>
              <a:off x="0" y="-28575"/>
              <a:ext cx="2464261" cy="434975"/>
            </a:xfrm>
            <a:prstGeom prst="rect">
              <a:avLst/>
            </a:prstGeom>
          </p:spPr>
          <p:txBody>
            <a:bodyPr anchor="ctr" rtlCol="false" tIns="50800" lIns="50800" bIns="50800" rIns="50800"/>
            <a:lstStyle/>
            <a:p>
              <a:pPr algn="ctr">
                <a:lnSpc>
                  <a:spcPts val="2372"/>
                </a:lnSpc>
              </a:pPr>
            </a:p>
          </p:txBody>
        </p:sp>
      </p:grpSp>
      <p:grpSp>
        <p:nvGrpSpPr>
          <p:cNvPr name="Group 17" id="17"/>
          <p:cNvGrpSpPr/>
          <p:nvPr/>
        </p:nvGrpSpPr>
        <p:grpSpPr>
          <a:xfrm rot="0">
            <a:off x="10297347" y="8215421"/>
            <a:ext cx="7495495" cy="1240182"/>
            <a:chOff x="0" y="0"/>
            <a:chExt cx="2825087" cy="467430"/>
          </a:xfrm>
        </p:grpSpPr>
        <p:sp>
          <p:nvSpPr>
            <p:cNvPr name="Freeform 18" id="18"/>
            <p:cNvSpPr/>
            <p:nvPr/>
          </p:nvSpPr>
          <p:spPr>
            <a:xfrm flipH="false" flipV="false" rot="0">
              <a:off x="0" y="0"/>
              <a:ext cx="2825087" cy="467430"/>
            </a:xfrm>
            <a:custGeom>
              <a:avLst/>
              <a:gdLst/>
              <a:ahLst/>
              <a:cxnLst/>
              <a:rect r="r" b="b" t="t" l="l"/>
              <a:pathLst>
                <a:path h="467430" w="2825087">
                  <a:moveTo>
                    <a:pt x="2621887" y="0"/>
                  </a:moveTo>
                  <a:cubicBezTo>
                    <a:pt x="2734111" y="0"/>
                    <a:pt x="2825087" y="104638"/>
                    <a:pt x="2825087" y="233715"/>
                  </a:cubicBezTo>
                  <a:cubicBezTo>
                    <a:pt x="2825087" y="362792"/>
                    <a:pt x="2734111" y="467430"/>
                    <a:pt x="2621887" y="467430"/>
                  </a:cubicBezTo>
                  <a:lnTo>
                    <a:pt x="203200" y="467430"/>
                  </a:lnTo>
                  <a:cubicBezTo>
                    <a:pt x="90976" y="467430"/>
                    <a:pt x="0" y="362792"/>
                    <a:pt x="0" y="233715"/>
                  </a:cubicBezTo>
                  <a:cubicBezTo>
                    <a:pt x="0" y="104638"/>
                    <a:pt x="90976" y="0"/>
                    <a:pt x="203200" y="0"/>
                  </a:cubicBezTo>
                  <a:close/>
                </a:path>
              </a:pathLst>
            </a:custGeom>
            <a:solidFill>
              <a:srgbClr val="F37221"/>
            </a:solidFill>
          </p:spPr>
        </p:sp>
        <p:sp>
          <p:nvSpPr>
            <p:cNvPr name="TextBox 19" id="19"/>
            <p:cNvSpPr txBox="true"/>
            <p:nvPr/>
          </p:nvSpPr>
          <p:spPr>
            <a:xfrm>
              <a:off x="0" y="-28575"/>
              <a:ext cx="2825087" cy="496005"/>
            </a:xfrm>
            <a:prstGeom prst="rect">
              <a:avLst/>
            </a:prstGeom>
          </p:spPr>
          <p:txBody>
            <a:bodyPr anchor="ctr" rtlCol="false" tIns="50800" lIns="50800" bIns="50800" rIns="50800"/>
            <a:lstStyle/>
            <a:p>
              <a:pPr algn="ctr">
                <a:lnSpc>
                  <a:spcPts val="2372"/>
                </a:lnSpc>
              </a:pPr>
            </a:p>
          </p:txBody>
        </p:sp>
      </p:grpSp>
      <p:sp>
        <p:nvSpPr>
          <p:cNvPr name="Freeform 20" id="20"/>
          <p:cNvSpPr/>
          <p:nvPr/>
        </p:nvSpPr>
        <p:spPr>
          <a:xfrm flipH="false" flipV="false" rot="2236051">
            <a:off x="8345041" y="7763340"/>
            <a:ext cx="1985179" cy="560813"/>
          </a:xfrm>
          <a:custGeom>
            <a:avLst/>
            <a:gdLst/>
            <a:ahLst/>
            <a:cxnLst/>
            <a:rect r="r" b="b" t="t" l="l"/>
            <a:pathLst>
              <a:path h="560813" w="1985179">
                <a:moveTo>
                  <a:pt x="0" y="0"/>
                </a:moveTo>
                <a:lnTo>
                  <a:pt x="1985180" y="0"/>
                </a:lnTo>
                <a:lnTo>
                  <a:pt x="1985180" y="560814"/>
                </a:lnTo>
                <a:lnTo>
                  <a:pt x="0" y="560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true" flipV="false" rot="7056289">
            <a:off x="8494803" y="1904024"/>
            <a:ext cx="2185816" cy="617493"/>
          </a:xfrm>
          <a:custGeom>
            <a:avLst/>
            <a:gdLst/>
            <a:ahLst/>
            <a:cxnLst/>
            <a:rect r="r" b="b" t="t" l="l"/>
            <a:pathLst>
              <a:path h="617493" w="2185816">
                <a:moveTo>
                  <a:pt x="2185817" y="0"/>
                </a:moveTo>
                <a:lnTo>
                  <a:pt x="0" y="0"/>
                </a:lnTo>
                <a:lnTo>
                  <a:pt x="0" y="617493"/>
                </a:lnTo>
                <a:lnTo>
                  <a:pt x="2185817" y="617493"/>
                </a:lnTo>
                <a:lnTo>
                  <a:pt x="2185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1512812">
            <a:off x="10384456" y="4275382"/>
            <a:ext cx="1567117" cy="428998"/>
          </a:xfrm>
          <a:custGeom>
            <a:avLst/>
            <a:gdLst/>
            <a:ahLst/>
            <a:cxnLst/>
            <a:rect r="r" b="b" t="t" l="l"/>
            <a:pathLst>
              <a:path h="428998" w="1567117">
                <a:moveTo>
                  <a:pt x="0" y="0"/>
                </a:moveTo>
                <a:lnTo>
                  <a:pt x="1567117" y="0"/>
                </a:lnTo>
                <a:lnTo>
                  <a:pt x="1567117" y="428999"/>
                </a:lnTo>
                <a:lnTo>
                  <a:pt x="0" y="4289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935011">
            <a:off x="9847510" y="3145656"/>
            <a:ext cx="1807758" cy="494874"/>
          </a:xfrm>
          <a:custGeom>
            <a:avLst/>
            <a:gdLst/>
            <a:ahLst/>
            <a:cxnLst/>
            <a:rect r="r" b="b" t="t" l="l"/>
            <a:pathLst>
              <a:path h="494874" w="1807758">
                <a:moveTo>
                  <a:pt x="0" y="0"/>
                </a:moveTo>
                <a:lnTo>
                  <a:pt x="1807757" y="0"/>
                </a:lnTo>
                <a:lnTo>
                  <a:pt x="1807757" y="494873"/>
                </a:lnTo>
                <a:lnTo>
                  <a:pt x="0" y="4948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1398828">
            <a:off x="9666656" y="6770496"/>
            <a:ext cx="1567117" cy="428998"/>
          </a:xfrm>
          <a:custGeom>
            <a:avLst/>
            <a:gdLst/>
            <a:ahLst/>
            <a:cxnLst/>
            <a:rect r="r" b="b" t="t" l="l"/>
            <a:pathLst>
              <a:path h="428998" w="1567117">
                <a:moveTo>
                  <a:pt x="0" y="0"/>
                </a:moveTo>
                <a:lnTo>
                  <a:pt x="1567117" y="0"/>
                </a:lnTo>
                <a:lnTo>
                  <a:pt x="1567117"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11574187" y="2002221"/>
            <a:ext cx="6538154" cy="1078257"/>
            <a:chOff x="0" y="0"/>
            <a:chExt cx="2464261" cy="406400"/>
          </a:xfrm>
        </p:grpSpPr>
        <p:sp>
          <p:nvSpPr>
            <p:cNvPr name="Freeform 26" id="26"/>
            <p:cNvSpPr/>
            <p:nvPr/>
          </p:nvSpPr>
          <p:spPr>
            <a:xfrm flipH="false" flipV="false" rot="0">
              <a:off x="0" y="0"/>
              <a:ext cx="2464261" cy="406400"/>
            </a:xfrm>
            <a:custGeom>
              <a:avLst/>
              <a:gdLst/>
              <a:ahLst/>
              <a:cxnLst/>
              <a:rect r="r" b="b" t="t" l="l"/>
              <a:pathLst>
                <a:path h="406400" w="2464261">
                  <a:moveTo>
                    <a:pt x="2261061" y="0"/>
                  </a:moveTo>
                  <a:cubicBezTo>
                    <a:pt x="2373285" y="0"/>
                    <a:pt x="2464261" y="90976"/>
                    <a:pt x="2464261" y="203200"/>
                  </a:cubicBezTo>
                  <a:cubicBezTo>
                    <a:pt x="2464261" y="315424"/>
                    <a:pt x="2373285" y="406400"/>
                    <a:pt x="2261061" y="406400"/>
                  </a:cubicBezTo>
                  <a:lnTo>
                    <a:pt x="203200" y="406400"/>
                  </a:lnTo>
                  <a:cubicBezTo>
                    <a:pt x="90976" y="406400"/>
                    <a:pt x="0" y="315424"/>
                    <a:pt x="0" y="203200"/>
                  </a:cubicBezTo>
                  <a:cubicBezTo>
                    <a:pt x="0" y="90976"/>
                    <a:pt x="90976" y="0"/>
                    <a:pt x="203200" y="0"/>
                  </a:cubicBezTo>
                  <a:close/>
                </a:path>
              </a:pathLst>
            </a:custGeom>
            <a:solidFill>
              <a:srgbClr val="F37221"/>
            </a:solidFill>
          </p:spPr>
        </p:sp>
        <p:sp>
          <p:nvSpPr>
            <p:cNvPr name="TextBox 27" id="27"/>
            <p:cNvSpPr txBox="true"/>
            <p:nvPr/>
          </p:nvSpPr>
          <p:spPr>
            <a:xfrm>
              <a:off x="0" y="-57150"/>
              <a:ext cx="2464261" cy="463550"/>
            </a:xfrm>
            <a:prstGeom prst="rect">
              <a:avLst/>
            </a:prstGeom>
          </p:spPr>
          <p:txBody>
            <a:bodyPr anchor="ctr" rtlCol="false" tIns="50800" lIns="50800" bIns="50800" rIns="50800"/>
            <a:lstStyle/>
            <a:p>
              <a:pPr algn="ctr">
                <a:lnSpc>
                  <a:spcPts val="3772"/>
                </a:lnSpc>
              </a:pPr>
              <a:r>
                <a:rPr lang="en-US" sz="2694" spc="26">
                  <a:solidFill>
                    <a:srgbClr val="FFFFFF"/>
                  </a:solidFill>
                  <a:latin typeface="Canva Sans 1"/>
                </a:rPr>
                <a:t>Digitization of historical documents</a:t>
              </a:r>
            </a:p>
          </p:txBody>
        </p:sp>
      </p:grpSp>
      <p:sp>
        <p:nvSpPr>
          <p:cNvPr name="Freeform 28" id="28"/>
          <p:cNvSpPr/>
          <p:nvPr/>
        </p:nvSpPr>
        <p:spPr>
          <a:xfrm flipH="false" flipV="false" rot="0">
            <a:off x="10471129" y="5428655"/>
            <a:ext cx="1567117" cy="428998"/>
          </a:xfrm>
          <a:custGeom>
            <a:avLst/>
            <a:gdLst/>
            <a:ahLst/>
            <a:cxnLst/>
            <a:rect r="r" b="b" t="t" l="l"/>
            <a:pathLst>
              <a:path h="428998" w="1567117">
                <a:moveTo>
                  <a:pt x="0" y="0"/>
                </a:moveTo>
                <a:lnTo>
                  <a:pt x="1567117" y="0"/>
                </a:lnTo>
                <a:lnTo>
                  <a:pt x="1567117"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9" id="29"/>
          <p:cNvGrpSpPr/>
          <p:nvPr/>
        </p:nvGrpSpPr>
        <p:grpSpPr>
          <a:xfrm rot="0">
            <a:off x="12154722" y="4861188"/>
            <a:ext cx="5957619" cy="1487059"/>
            <a:chOff x="0" y="0"/>
            <a:chExt cx="2245455" cy="560479"/>
          </a:xfrm>
        </p:grpSpPr>
        <p:sp>
          <p:nvSpPr>
            <p:cNvPr name="Freeform 30" id="30"/>
            <p:cNvSpPr/>
            <p:nvPr/>
          </p:nvSpPr>
          <p:spPr>
            <a:xfrm flipH="false" flipV="false" rot="0">
              <a:off x="0" y="0"/>
              <a:ext cx="2245455" cy="560479"/>
            </a:xfrm>
            <a:custGeom>
              <a:avLst/>
              <a:gdLst/>
              <a:ahLst/>
              <a:cxnLst/>
              <a:rect r="r" b="b" t="t" l="l"/>
              <a:pathLst>
                <a:path h="560479" w="2245455">
                  <a:moveTo>
                    <a:pt x="2042255" y="0"/>
                  </a:moveTo>
                  <a:cubicBezTo>
                    <a:pt x="2154479" y="0"/>
                    <a:pt x="2245455" y="125468"/>
                    <a:pt x="2245455" y="280240"/>
                  </a:cubicBezTo>
                  <a:cubicBezTo>
                    <a:pt x="2245455" y="435012"/>
                    <a:pt x="2154479" y="560479"/>
                    <a:pt x="2042255" y="560479"/>
                  </a:cubicBezTo>
                  <a:lnTo>
                    <a:pt x="203200" y="560479"/>
                  </a:lnTo>
                  <a:cubicBezTo>
                    <a:pt x="90976" y="560479"/>
                    <a:pt x="0" y="435012"/>
                    <a:pt x="0" y="280240"/>
                  </a:cubicBezTo>
                  <a:cubicBezTo>
                    <a:pt x="0" y="125468"/>
                    <a:pt x="90976" y="0"/>
                    <a:pt x="203200" y="0"/>
                  </a:cubicBezTo>
                  <a:close/>
                </a:path>
              </a:pathLst>
            </a:custGeom>
            <a:solidFill>
              <a:srgbClr val="F37221"/>
            </a:solidFill>
          </p:spPr>
        </p:sp>
        <p:sp>
          <p:nvSpPr>
            <p:cNvPr name="TextBox 31" id="31"/>
            <p:cNvSpPr txBox="true"/>
            <p:nvPr/>
          </p:nvSpPr>
          <p:spPr>
            <a:xfrm>
              <a:off x="0" y="-28575"/>
              <a:ext cx="2245455" cy="589054"/>
            </a:xfrm>
            <a:prstGeom prst="rect">
              <a:avLst/>
            </a:prstGeom>
          </p:spPr>
          <p:txBody>
            <a:bodyPr anchor="ctr" rtlCol="false" tIns="50800" lIns="50800" bIns="50800" rIns="50800"/>
            <a:lstStyle/>
            <a:p>
              <a:pPr algn="ctr">
                <a:lnSpc>
                  <a:spcPts val="2372"/>
                </a:lnSpc>
              </a:pPr>
            </a:p>
          </p:txBody>
        </p:sp>
      </p:grpSp>
      <p:sp>
        <p:nvSpPr>
          <p:cNvPr name="Freeform 32" id="32"/>
          <p:cNvSpPr/>
          <p:nvPr/>
        </p:nvSpPr>
        <p:spPr>
          <a:xfrm flipH="false" flipV="false" rot="5400000">
            <a:off x="1937763" y="5689594"/>
            <a:ext cx="2184825" cy="1157957"/>
          </a:xfrm>
          <a:custGeom>
            <a:avLst/>
            <a:gdLst/>
            <a:ahLst/>
            <a:cxnLst/>
            <a:rect r="r" b="b" t="t" l="l"/>
            <a:pathLst>
              <a:path h="1157957" w="2184825">
                <a:moveTo>
                  <a:pt x="0" y="0"/>
                </a:moveTo>
                <a:lnTo>
                  <a:pt x="2184826" y="0"/>
                </a:lnTo>
                <a:lnTo>
                  <a:pt x="2184826" y="1157957"/>
                </a:lnTo>
                <a:lnTo>
                  <a:pt x="0" y="11579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3" id="33"/>
          <p:cNvSpPr txBox="true"/>
          <p:nvPr/>
        </p:nvSpPr>
        <p:spPr>
          <a:xfrm rot="0">
            <a:off x="-186767" y="763586"/>
            <a:ext cx="6433887" cy="2316892"/>
          </a:xfrm>
          <a:prstGeom prst="rect">
            <a:avLst/>
          </a:prstGeom>
        </p:spPr>
        <p:txBody>
          <a:bodyPr anchor="t" rtlCol="false" tIns="0" lIns="0" bIns="0" rIns="0">
            <a:spAutoFit/>
          </a:bodyPr>
          <a:lstStyle/>
          <a:p>
            <a:pPr algn="ctr">
              <a:lnSpc>
                <a:spcPts val="6159"/>
              </a:lnSpc>
              <a:spcBef>
                <a:spcPct val="0"/>
              </a:spcBef>
            </a:pPr>
            <a:r>
              <a:rPr lang="en-US" sz="4399" spc="43">
                <a:solidFill>
                  <a:srgbClr val="F8FAFF"/>
                </a:solidFill>
                <a:latin typeface="Canva Sans 1 Bold"/>
              </a:rPr>
              <a:t>Handwritten Text Recognition (HTR)</a:t>
            </a:r>
          </a:p>
          <a:p>
            <a:pPr algn="ctr">
              <a:lnSpc>
                <a:spcPts val="6159"/>
              </a:lnSpc>
              <a:spcBef>
                <a:spcPct val="0"/>
              </a:spcBef>
            </a:pPr>
          </a:p>
        </p:txBody>
      </p:sp>
      <p:sp>
        <p:nvSpPr>
          <p:cNvPr name="TextBox 34" id="34"/>
          <p:cNvSpPr txBox="true"/>
          <p:nvPr/>
        </p:nvSpPr>
        <p:spPr>
          <a:xfrm rot="0">
            <a:off x="11092066" y="8320196"/>
            <a:ext cx="5906058" cy="941069"/>
          </a:xfrm>
          <a:prstGeom prst="rect">
            <a:avLst/>
          </a:prstGeom>
        </p:spPr>
        <p:txBody>
          <a:bodyPr anchor="t" rtlCol="false" tIns="0" lIns="0" bIns="0" rIns="0">
            <a:spAutoFit/>
          </a:bodyPr>
          <a:lstStyle/>
          <a:p>
            <a:pPr algn="ctr">
              <a:lnSpc>
                <a:spcPts val="3780"/>
              </a:lnSpc>
              <a:spcBef>
                <a:spcPct val="0"/>
              </a:spcBef>
            </a:pPr>
            <a:r>
              <a:rPr lang="en-US" sz="2700" spc="27">
                <a:solidFill>
                  <a:srgbClr val="FDFBFB"/>
                </a:solidFill>
                <a:latin typeface="Canva Sans 1"/>
              </a:rPr>
              <a:t>S</a:t>
            </a:r>
            <a:r>
              <a:rPr lang="en-US" sz="2700" spc="27">
                <a:solidFill>
                  <a:srgbClr val="FDFBFB"/>
                </a:solidFill>
                <a:latin typeface="Canva Sans 1"/>
              </a:rPr>
              <a:t>treamline administrative tasks by </a:t>
            </a:r>
          </a:p>
          <a:p>
            <a:pPr algn="ctr">
              <a:lnSpc>
                <a:spcPts val="3780"/>
              </a:lnSpc>
              <a:spcBef>
                <a:spcPct val="0"/>
              </a:spcBef>
            </a:pPr>
            <a:r>
              <a:rPr lang="en-US" sz="2700" spc="27">
                <a:solidFill>
                  <a:srgbClr val="FDFBFB"/>
                </a:solidFill>
                <a:latin typeface="Canva Sans 1"/>
              </a:rPr>
              <a:t>processing handwritten forms</a:t>
            </a:r>
          </a:p>
        </p:txBody>
      </p:sp>
      <p:sp>
        <p:nvSpPr>
          <p:cNvPr name="TextBox 35" id="35"/>
          <p:cNvSpPr txBox="true"/>
          <p:nvPr/>
        </p:nvSpPr>
        <p:spPr>
          <a:xfrm rot="0">
            <a:off x="12939192" y="3701043"/>
            <a:ext cx="4320108" cy="464820"/>
          </a:xfrm>
          <a:prstGeom prst="rect">
            <a:avLst/>
          </a:prstGeom>
        </p:spPr>
        <p:txBody>
          <a:bodyPr anchor="t" rtlCol="false" tIns="0" lIns="0" bIns="0" rIns="0">
            <a:spAutoFit/>
          </a:bodyPr>
          <a:lstStyle/>
          <a:p>
            <a:pPr algn="ctr">
              <a:lnSpc>
                <a:spcPts val="3779"/>
              </a:lnSpc>
              <a:spcBef>
                <a:spcPct val="0"/>
              </a:spcBef>
            </a:pPr>
            <a:r>
              <a:rPr lang="en-US" sz="2700" spc="27">
                <a:solidFill>
                  <a:srgbClr val="F8FAFF"/>
                </a:solidFill>
                <a:latin typeface="Canva Sans 1"/>
              </a:rPr>
              <a:t>A</a:t>
            </a:r>
            <a:r>
              <a:rPr lang="en-US" sz="2700" spc="27">
                <a:solidFill>
                  <a:srgbClr val="F8FAFF"/>
                </a:solidFill>
                <a:latin typeface="Canva Sans 1"/>
              </a:rPr>
              <a:t>utomate data extraction</a:t>
            </a:r>
          </a:p>
        </p:txBody>
      </p:sp>
      <p:sp>
        <p:nvSpPr>
          <p:cNvPr name="TextBox 36" id="36"/>
          <p:cNvSpPr txBox="true"/>
          <p:nvPr/>
        </p:nvSpPr>
        <p:spPr>
          <a:xfrm rot="0">
            <a:off x="11661800" y="7043889"/>
            <a:ext cx="5723930" cy="448198"/>
          </a:xfrm>
          <a:prstGeom prst="rect">
            <a:avLst/>
          </a:prstGeom>
        </p:spPr>
        <p:txBody>
          <a:bodyPr anchor="t" rtlCol="false" tIns="0" lIns="0" bIns="0" rIns="0">
            <a:spAutoFit/>
          </a:bodyPr>
          <a:lstStyle/>
          <a:p>
            <a:pPr algn="ctr">
              <a:lnSpc>
                <a:spcPts val="3640"/>
              </a:lnSpc>
              <a:spcBef>
                <a:spcPct val="0"/>
              </a:spcBef>
            </a:pPr>
            <a:r>
              <a:rPr lang="en-US" sz="2600" spc="26">
                <a:solidFill>
                  <a:srgbClr val="FEFFFF"/>
                </a:solidFill>
                <a:latin typeface="Canva Sans 1"/>
              </a:rPr>
              <a:t>F</a:t>
            </a:r>
            <a:r>
              <a:rPr lang="en-US" sz="2600" spc="26">
                <a:solidFill>
                  <a:srgbClr val="FEFFFF"/>
                </a:solidFill>
                <a:latin typeface="Canva Sans 1"/>
              </a:rPr>
              <a:t>acilitate document authentication</a:t>
            </a:r>
          </a:p>
        </p:txBody>
      </p:sp>
      <p:sp>
        <p:nvSpPr>
          <p:cNvPr name="TextBox 37" id="37"/>
          <p:cNvSpPr txBox="true"/>
          <p:nvPr/>
        </p:nvSpPr>
        <p:spPr>
          <a:xfrm rot="0">
            <a:off x="12310120" y="4960585"/>
            <a:ext cx="5664830" cy="1307988"/>
          </a:xfrm>
          <a:prstGeom prst="rect">
            <a:avLst/>
          </a:prstGeom>
        </p:spPr>
        <p:txBody>
          <a:bodyPr anchor="t" rtlCol="false" tIns="0" lIns="0" bIns="0" rIns="0">
            <a:spAutoFit/>
          </a:bodyPr>
          <a:lstStyle/>
          <a:p>
            <a:pPr algn="ctr">
              <a:lnSpc>
                <a:spcPts val="3500"/>
              </a:lnSpc>
              <a:spcBef>
                <a:spcPct val="0"/>
              </a:spcBef>
            </a:pPr>
            <a:r>
              <a:rPr lang="en-US" sz="2500" spc="25">
                <a:solidFill>
                  <a:srgbClr val="FDFBFB"/>
                </a:solidFill>
                <a:latin typeface="Canva Sans 1"/>
              </a:rPr>
              <a:t>A</a:t>
            </a:r>
            <a:r>
              <a:rPr lang="en-US" sz="2500" spc="25">
                <a:solidFill>
                  <a:srgbClr val="FDFBFB"/>
                </a:solidFill>
                <a:latin typeface="Canva Sans 1"/>
              </a:rPr>
              <a:t>id educational endeavors by organizing notes and assisting ingraining </a:t>
            </a:r>
          </a:p>
        </p:txBody>
      </p:sp>
      <p:grpSp>
        <p:nvGrpSpPr>
          <p:cNvPr name="Group 38" id="38"/>
          <p:cNvGrpSpPr/>
          <p:nvPr/>
        </p:nvGrpSpPr>
        <p:grpSpPr>
          <a:xfrm rot="0">
            <a:off x="-393188" y="3080478"/>
            <a:ext cx="7033495" cy="1852916"/>
            <a:chOff x="0" y="0"/>
            <a:chExt cx="9377994" cy="2470554"/>
          </a:xfrm>
        </p:grpSpPr>
        <p:sp>
          <p:nvSpPr>
            <p:cNvPr name="TextBox 39" id="39"/>
            <p:cNvSpPr txBox="true"/>
            <p:nvPr/>
          </p:nvSpPr>
          <p:spPr>
            <a:xfrm rot="0">
              <a:off x="0" y="1096204"/>
              <a:ext cx="9377994" cy="1374351"/>
            </a:xfrm>
            <a:prstGeom prst="rect">
              <a:avLst/>
            </a:prstGeom>
          </p:spPr>
          <p:txBody>
            <a:bodyPr anchor="t" rtlCol="false" tIns="0" lIns="0" bIns="0" rIns="0">
              <a:spAutoFit/>
            </a:bodyPr>
            <a:lstStyle/>
            <a:p>
              <a:pPr algn="ctr">
                <a:lnSpc>
                  <a:spcPts val="8680"/>
                </a:lnSpc>
              </a:pPr>
              <a:r>
                <a:rPr lang="en-US" sz="6200">
                  <a:solidFill>
                    <a:srgbClr val="1F4A96"/>
                  </a:solidFill>
                  <a:latin typeface="Homemade Apple"/>
                </a:rPr>
                <a:t>hello world</a:t>
              </a:r>
            </a:p>
          </p:txBody>
        </p:sp>
        <p:sp>
          <p:nvSpPr>
            <p:cNvPr name="TextBox 40" id="40"/>
            <p:cNvSpPr txBox="true"/>
            <p:nvPr/>
          </p:nvSpPr>
          <p:spPr>
            <a:xfrm rot="0">
              <a:off x="0" y="-85725"/>
              <a:ext cx="9377994" cy="925164"/>
            </a:xfrm>
            <a:prstGeom prst="rect">
              <a:avLst/>
            </a:prstGeom>
          </p:spPr>
          <p:txBody>
            <a:bodyPr anchor="t" rtlCol="false" tIns="0" lIns="0" bIns="0" rIns="0">
              <a:spAutoFit/>
            </a:bodyPr>
            <a:lstStyle/>
            <a:p>
              <a:pPr algn="ctr">
                <a:lnSpc>
                  <a:spcPts val="5879"/>
                </a:lnSpc>
              </a:pPr>
            </a:p>
          </p:txBody>
        </p:sp>
      </p:grpSp>
      <p:sp>
        <p:nvSpPr>
          <p:cNvPr name="TextBox 41" id="41"/>
          <p:cNvSpPr txBox="true"/>
          <p:nvPr/>
        </p:nvSpPr>
        <p:spPr>
          <a:xfrm rot="0">
            <a:off x="1311484" y="7552612"/>
            <a:ext cx="3624151" cy="887021"/>
          </a:xfrm>
          <a:prstGeom prst="rect">
            <a:avLst/>
          </a:prstGeom>
        </p:spPr>
        <p:txBody>
          <a:bodyPr anchor="t" rtlCol="false" tIns="0" lIns="0" bIns="0" rIns="0">
            <a:spAutoFit/>
          </a:bodyPr>
          <a:lstStyle/>
          <a:p>
            <a:pPr algn="ctr">
              <a:lnSpc>
                <a:spcPts val="7279"/>
              </a:lnSpc>
            </a:pPr>
            <a:r>
              <a:rPr lang="en-US" sz="5199">
                <a:solidFill>
                  <a:srgbClr val="1F4A96"/>
                </a:solidFill>
                <a:latin typeface="Canva Sans 1 Bold"/>
              </a:rPr>
              <a:t>hello world</a:t>
            </a:r>
          </a:p>
        </p:txBody>
      </p:sp>
      <p:sp>
        <p:nvSpPr>
          <p:cNvPr name="TextBox 42" id="42"/>
          <p:cNvSpPr txBox="true"/>
          <p:nvPr/>
        </p:nvSpPr>
        <p:spPr>
          <a:xfrm rot="0">
            <a:off x="13019737" y="9636362"/>
            <a:ext cx="489093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Khasanov Abror 12204542</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4373589" y="8229730"/>
            <a:ext cx="13226414" cy="986142"/>
            <a:chOff x="0" y="0"/>
            <a:chExt cx="3483500" cy="259725"/>
          </a:xfrm>
        </p:grpSpPr>
        <p:sp>
          <p:nvSpPr>
            <p:cNvPr name="Freeform 3" id="3"/>
            <p:cNvSpPr/>
            <p:nvPr/>
          </p:nvSpPr>
          <p:spPr>
            <a:xfrm flipH="false" flipV="false" rot="0">
              <a:off x="0" y="0"/>
              <a:ext cx="3483500" cy="259725"/>
            </a:xfrm>
            <a:custGeom>
              <a:avLst/>
              <a:gdLst/>
              <a:ahLst/>
              <a:cxnLst/>
              <a:rect r="r" b="b" t="t" l="l"/>
              <a:pathLst>
                <a:path h="259725" w="3483500">
                  <a:moveTo>
                    <a:pt x="0" y="0"/>
                  </a:moveTo>
                  <a:lnTo>
                    <a:pt x="3483500" y="0"/>
                  </a:lnTo>
                  <a:lnTo>
                    <a:pt x="3483500" y="259725"/>
                  </a:lnTo>
                  <a:lnTo>
                    <a:pt x="0" y="259725"/>
                  </a:lnTo>
                  <a:close/>
                </a:path>
              </a:pathLst>
            </a:custGeom>
            <a:solidFill>
              <a:srgbClr val="F35000"/>
            </a:solidFill>
          </p:spPr>
        </p:sp>
        <p:sp>
          <p:nvSpPr>
            <p:cNvPr name="TextBox 4" id="4"/>
            <p:cNvSpPr txBox="true"/>
            <p:nvPr/>
          </p:nvSpPr>
          <p:spPr>
            <a:xfrm>
              <a:off x="0" y="-38100"/>
              <a:ext cx="3483500" cy="297825"/>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6830215" y="-180742"/>
            <a:ext cx="9771663" cy="97716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8" id="8"/>
          <p:cNvGrpSpPr/>
          <p:nvPr/>
        </p:nvGrpSpPr>
        <p:grpSpPr>
          <a:xfrm rot="0">
            <a:off x="0" y="0"/>
            <a:ext cx="5544818" cy="10287000"/>
            <a:chOff x="0" y="0"/>
            <a:chExt cx="1460363" cy="2709333"/>
          </a:xfrm>
        </p:grpSpPr>
        <p:sp>
          <p:nvSpPr>
            <p:cNvPr name="Freeform 9" id="9"/>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10" id="10"/>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11" id="11"/>
          <p:cNvGrpSpPr/>
          <p:nvPr/>
        </p:nvGrpSpPr>
        <p:grpSpPr>
          <a:xfrm rot="0">
            <a:off x="17259300" y="8493924"/>
            <a:ext cx="2453132" cy="245313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4" id="14"/>
          <p:cNvSpPr/>
          <p:nvPr/>
        </p:nvSpPr>
        <p:spPr>
          <a:xfrm flipH="false" flipV="false" rot="0">
            <a:off x="4108657" y="7919895"/>
            <a:ext cx="13269767" cy="1028960"/>
          </a:xfrm>
          <a:custGeom>
            <a:avLst/>
            <a:gdLst/>
            <a:ahLst/>
            <a:cxnLst/>
            <a:rect r="r" b="b" t="t" l="l"/>
            <a:pathLst>
              <a:path h="1028960" w="13269767">
                <a:moveTo>
                  <a:pt x="0" y="0"/>
                </a:moveTo>
                <a:lnTo>
                  <a:pt x="13269767" y="0"/>
                </a:lnTo>
                <a:lnTo>
                  <a:pt x="13269767" y="1028960"/>
                </a:lnTo>
                <a:lnTo>
                  <a:pt x="0" y="1028960"/>
                </a:lnTo>
                <a:lnTo>
                  <a:pt x="0" y="0"/>
                </a:lnTo>
                <a:close/>
              </a:path>
            </a:pathLst>
          </a:custGeom>
          <a:blipFill>
            <a:blip r:embed="rId2"/>
            <a:stretch>
              <a:fillRect l="0" t="0" r="0" b="0"/>
            </a:stretch>
          </a:blipFill>
        </p:spPr>
      </p:sp>
      <p:sp>
        <p:nvSpPr>
          <p:cNvPr name="Freeform 15" id="15"/>
          <p:cNvSpPr/>
          <p:nvPr/>
        </p:nvSpPr>
        <p:spPr>
          <a:xfrm flipH="false" flipV="false" rot="0">
            <a:off x="15942264" y="66045"/>
            <a:ext cx="2345736" cy="2577866"/>
          </a:xfrm>
          <a:custGeom>
            <a:avLst/>
            <a:gdLst/>
            <a:ahLst/>
            <a:cxnLst/>
            <a:rect r="r" b="b" t="t" l="l"/>
            <a:pathLst>
              <a:path h="2577866" w="2345736">
                <a:moveTo>
                  <a:pt x="0" y="0"/>
                </a:moveTo>
                <a:lnTo>
                  <a:pt x="2345736" y="0"/>
                </a:lnTo>
                <a:lnTo>
                  <a:pt x="2345736" y="2577866"/>
                </a:lnTo>
                <a:lnTo>
                  <a:pt x="0" y="2577866"/>
                </a:lnTo>
                <a:lnTo>
                  <a:pt x="0" y="0"/>
                </a:lnTo>
                <a:close/>
              </a:path>
            </a:pathLst>
          </a:custGeom>
          <a:blipFill>
            <a:blip r:embed="rId3"/>
            <a:stretch>
              <a:fillRect l="-23620" t="-16023" r="-21468" b="-15999"/>
            </a:stretch>
          </a:blipFill>
        </p:spPr>
      </p:sp>
      <p:sp>
        <p:nvSpPr>
          <p:cNvPr name="Freeform 16" id="16"/>
          <p:cNvSpPr/>
          <p:nvPr/>
        </p:nvSpPr>
        <p:spPr>
          <a:xfrm flipH="false" flipV="false" rot="0">
            <a:off x="6988849" y="653914"/>
            <a:ext cx="7461685" cy="3404179"/>
          </a:xfrm>
          <a:custGeom>
            <a:avLst/>
            <a:gdLst/>
            <a:ahLst/>
            <a:cxnLst/>
            <a:rect r="r" b="b" t="t" l="l"/>
            <a:pathLst>
              <a:path h="3404179" w="7461685">
                <a:moveTo>
                  <a:pt x="0" y="0"/>
                </a:moveTo>
                <a:lnTo>
                  <a:pt x="7461685" y="0"/>
                </a:lnTo>
                <a:lnTo>
                  <a:pt x="7461685" y="3404179"/>
                </a:lnTo>
                <a:lnTo>
                  <a:pt x="0" y="34041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7293968" y="4381405"/>
            <a:ext cx="7046231" cy="3214640"/>
          </a:xfrm>
          <a:custGeom>
            <a:avLst/>
            <a:gdLst/>
            <a:ahLst/>
            <a:cxnLst/>
            <a:rect r="r" b="b" t="t" l="l"/>
            <a:pathLst>
              <a:path h="3214640" w="7046231">
                <a:moveTo>
                  <a:pt x="0" y="0"/>
                </a:moveTo>
                <a:lnTo>
                  <a:pt x="7046231" y="0"/>
                </a:lnTo>
                <a:lnTo>
                  <a:pt x="7046231" y="3214640"/>
                </a:lnTo>
                <a:lnTo>
                  <a:pt x="0" y="32146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285403" y="2567711"/>
            <a:ext cx="4974012" cy="3318060"/>
          </a:xfrm>
          <a:prstGeom prst="rect">
            <a:avLst/>
          </a:prstGeom>
        </p:spPr>
        <p:txBody>
          <a:bodyPr anchor="t" rtlCol="false" tIns="0" lIns="0" bIns="0" rIns="0">
            <a:spAutoFit/>
          </a:bodyPr>
          <a:lstStyle/>
          <a:p>
            <a:pPr algn="ctr">
              <a:lnSpc>
                <a:spcPts val="6669"/>
              </a:lnSpc>
            </a:pPr>
            <a:r>
              <a:rPr lang="en-US" sz="4833" spc="241">
                <a:solidFill>
                  <a:srgbClr val="FDFBFB"/>
                </a:solidFill>
                <a:latin typeface="Canva Sans 2 Bold"/>
              </a:rPr>
              <a:t>IAM Handwriting Database</a:t>
            </a:r>
          </a:p>
          <a:p>
            <a:pPr algn="ctr">
              <a:lnSpc>
                <a:spcPts val="6669"/>
              </a:lnSpc>
              <a:spcBef>
                <a:spcPct val="0"/>
              </a:spcBef>
            </a:pPr>
          </a:p>
        </p:txBody>
      </p:sp>
      <p:sp>
        <p:nvSpPr>
          <p:cNvPr name="TextBox 19" id="19"/>
          <p:cNvSpPr txBox="true"/>
          <p:nvPr/>
        </p:nvSpPr>
        <p:spPr>
          <a:xfrm rot="0">
            <a:off x="7428453" y="1316878"/>
            <a:ext cx="6630175" cy="2071896"/>
          </a:xfrm>
          <a:prstGeom prst="rect">
            <a:avLst/>
          </a:prstGeom>
        </p:spPr>
        <p:txBody>
          <a:bodyPr anchor="t" rtlCol="false" tIns="0" lIns="0" bIns="0" rIns="0">
            <a:spAutoFit/>
          </a:bodyPr>
          <a:lstStyle/>
          <a:p>
            <a:pPr algn="ctr">
              <a:lnSpc>
                <a:spcPts val="3359"/>
              </a:lnSpc>
              <a:spcBef>
                <a:spcPct val="0"/>
              </a:spcBef>
            </a:pPr>
            <a:r>
              <a:rPr lang="en-US" sz="2400" spc="24">
                <a:solidFill>
                  <a:srgbClr val="000000"/>
                </a:solidFill>
                <a:latin typeface="Canva Sans 1"/>
              </a:rPr>
              <a:t>The IAM Handwriting Database contains forms of handwritten English text which can be used to train and test handwritten text recognizers and to perform writer identification and verification experiments</a:t>
            </a:r>
          </a:p>
        </p:txBody>
      </p:sp>
      <p:sp>
        <p:nvSpPr>
          <p:cNvPr name="TextBox 20" id="20"/>
          <p:cNvSpPr txBox="true"/>
          <p:nvPr/>
        </p:nvSpPr>
        <p:spPr>
          <a:xfrm rot="0">
            <a:off x="7428453" y="5143472"/>
            <a:ext cx="6777261" cy="1652945"/>
          </a:xfrm>
          <a:prstGeom prst="rect">
            <a:avLst/>
          </a:prstGeom>
        </p:spPr>
        <p:txBody>
          <a:bodyPr anchor="t" rtlCol="false" tIns="0" lIns="0" bIns="0" rIns="0">
            <a:spAutoFit/>
          </a:bodyPr>
          <a:lstStyle/>
          <a:p>
            <a:pPr algn="ctr">
              <a:lnSpc>
                <a:spcPts val="3360"/>
              </a:lnSpc>
              <a:spcBef>
                <a:spcPct val="0"/>
              </a:spcBef>
            </a:pPr>
            <a:r>
              <a:rPr lang="en-US" sz="2400" spc="24">
                <a:solidFill>
                  <a:srgbClr val="000000"/>
                </a:solidFill>
                <a:latin typeface="Canva Sans 1"/>
              </a:rPr>
              <a:t>The database contains forms of unconstrained handwritten text, which were scanned at a resolution of 300dpi and saved as PNG images with 256 gray levels. </a:t>
            </a:r>
          </a:p>
        </p:txBody>
      </p:sp>
      <p:sp>
        <p:nvSpPr>
          <p:cNvPr name="TextBox 21" id="21"/>
          <p:cNvSpPr txBox="true"/>
          <p:nvPr/>
        </p:nvSpPr>
        <p:spPr>
          <a:xfrm rot="0">
            <a:off x="6880064" y="9357059"/>
            <a:ext cx="7868789" cy="410574"/>
          </a:xfrm>
          <a:prstGeom prst="rect">
            <a:avLst/>
          </a:prstGeom>
        </p:spPr>
        <p:txBody>
          <a:bodyPr anchor="t" rtlCol="false" tIns="0" lIns="0" bIns="0" rIns="0">
            <a:spAutoFit/>
          </a:bodyPr>
          <a:lstStyle/>
          <a:p>
            <a:pPr>
              <a:lnSpc>
                <a:spcPts val="3286"/>
              </a:lnSpc>
            </a:pPr>
            <a:r>
              <a:rPr lang="en-US" sz="2347" u="sng">
                <a:solidFill>
                  <a:srgbClr val="000000"/>
                </a:solidFill>
                <a:latin typeface="Arimo"/>
                <a:hlinkClick r:id="rId8" tooltip="https://fki.tic.heia-fr.ch/databases/iam-handwriting-database"/>
              </a:rPr>
              <a:t>https://fki.tic.heia-fr.ch/databases/iam-handwriting-database</a:t>
            </a:r>
          </a:p>
        </p:txBody>
      </p:sp>
      <p:sp>
        <p:nvSpPr>
          <p:cNvPr name="TextBox 22" id="22"/>
          <p:cNvSpPr txBox="true"/>
          <p:nvPr/>
        </p:nvSpPr>
        <p:spPr>
          <a:xfrm rot="0">
            <a:off x="13019737" y="9636362"/>
            <a:ext cx="489093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Khasanov Abror 12204542</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grpSp>
        <p:nvGrpSpPr>
          <p:cNvPr name="Group 11" id="11"/>
          <p:cNvGrpSpPr/>
          <p:nvPr/>
        </p:nvGrpSpPr>
        <p:grpSpPr>
          <a:xfrm rot="0">
            <a:off x="6815811" y="4297984"/>
            <a:ext cx="9280639" cy="70579"/>
            <a:chOff x="0" y="0"/>
            <a:chExt cx="2444284" cy="18589"/>
          </a:xfrm>
        </p:grpSpPr>
        <p:sp>
          <p:nvSpPr>
            <p:cNvPr name="Freeform 12" id="12"/>
            <p:cNvSpPr/>
            <p:nvPr/>
          </p:nvSpPr>
          <p:spPr>
            <a:xfrm flipH="false" flipV="false" rot="0">
              <a:off x="0" y="0"/>
              <a:ext cx="2444284" cy="18589"/>
            </a:xfrm>
            <a:custGeom>
              <a:avLst/>
              <a:gdLst/>
              <a:ahLst/>
              <a:cxnLst/>
              <a:rect r="r" b="b" t="t" l="l"/>
              <a:pathLst>
                <a:path h="18589" w="2444284">
                  <a:moveTo>
                    <a:pt x="0" y="0"/>
                  </a:moveTo>
                  <a:lnTo>
                    <a:pt x="2444284" y="0"/>
                  </a:lnTo>
                  <a:lnTo>
                    <a:pt x="2444284" y="18589"/>
                  </a:lnTo>
                  <a:lnTo>
                    <a:pt x="0" y="18589"/>
                  </a:lnTo>
                  <a:close/>
                </a:path>
              </a:pathLst>
            </a:custGeom>
            <a:solidFill>
              <a:srgbClr val="F35000"/>
            </a:solidFill>
          </p:spPr>
        </p:sp>
        <p:sp>
          <p:nvSpPr>
            <p:cNvPr name="TextBox 13" id="13"/>
            <p:cNvSpPr txBox="true"/>
            <p:nvPr/>
          </p:nvSpPr>
          <p:spPr>
            <a:xfrm>
              <a:off x="0" y="-38100"/>
              <a:ext cx="2444284" cy="56689"/>
            </a:xfrm>
            <a:prstGeom prst="rect">
              <a:avLst/>
            </a:prstGeom>
          </p:spPr>
          <p:txBody>
            <a:bodyPr anchor="ctr" rtlCol="false" tIns="50800" lIns="50800" bIns="50800" rIns="50800"/>
            <a:lstStyle/>
            <a:p>
              <a:pPr algn="ctr">
                <a:lnSpc>
                  <a:spcPts val="2932"/>
                </a:lnSpc>
              </a:pPr>
            </a:p>
          </p:txBody>
        </p:sp>
      </p:grpSp>
      <p:sp>
        <p:nvSpPr>
          <p:cNvPr name="TextBox 14" id="14"/>
          <p:cNvSpPr txBox="true"/>
          <p:nvPr/>
        </p:nvSpPr>
        <p:spPr>
          <a:xfrm rot="0">
            <a:off x="6291050" y="3291717"/>
            <a:ext cx="10330160" cy="5363101"/>
          </a:xfrm>
          <a:prstGeom prst="rect">
            <a:avLst/>
          </a:prstGeom>
        </p:spPr>
        <p:txBody>
          <a:bodyPr anchor="t" rtlCol="false" tIns="0" lIns="0" bIns="0" rIns="0">
            <a:spAutoFit/>
          </a:bodyPr>
          <a:lstStyle/>
          <a:p>
            <a:pPr algn="ctr">
              <a:lnSpc>
                <a:spcPts val="3919"/>
              </a:lnSpc>
              <a:spcBef>
                <a:spcPct val="0"/>
              </a:spcBef>
            </a:pPr>
          </a:p>
          <a:p>
            <a:pPr algn="ctr">
              <a:lnSpc>
                <a:spcPts val="4339"/>
              </a:lnSpc>
              <a:spcBef>
                <a:spcPct val="0"/>
              </a:spcBef>
            </a:pPr>
            <a:r>
              <a:rPr lang="en-US" sz="3099" spc="30">
                <a:solidFill>
                  <a:srgbClr val="000000"/>
                </a:solidFill>
                <a:latin typeface="Canva Sans 1 Bold"/>
              </a:rPr>
              <a:t>657 writers contributed samples of their handwriting</a:t>
            </a:r>
          </a:p>
          <a:p>
            <a:pPr algn="ctr">
              <a:lnSpc>
                <a:spcPts val="4339"/>
              </a:lnSpc>
              <a:spcBef>
                <a:spcPct val="0"/>
              </a:spcBef>
            </a:pPr>
          </a:p>
          <a:p>
            <a:pPr algn="ctr">
              <a:lnSpc>
                <a:spcPts val="4339"/>
              </a:lnSpc>
              <a:spcBef>
                <a:spcPct val="0"/>
              </a:spcBef>
            </a:pPr>
            <a:r>
              <a:rPr lang="en-US" sz="3099" spc="30">
                <a:solidFill>
                  <a:srgbClr val="000000"/>
                </a:solidFill>
                <a:latin typeface="Canva Sans 1 Bold"/>
              </a:rPr>
              <a:t>1'539 pages of scanned text</a:t>
            </a:r>
          </a:p>
          <a:p>
            <a:pPr algn="ctr">
              <a:lnSpc>
                <a:spcPts val="4339"/>
              </a:lnSpc>
              <a:spcBef>
                <a:spcPct val="0"/>
              </a:spcBef>
            </a:pPr>
          </a:p>
          <a:p>
            <a:pPr algn="ctr">
              <a:lnSpc>
                <a:spcPts val="4339"/>
              </a:lnSpc>
              <a:spcBef>
                <a:spcPct val="0"/>
              </a:spcBef>
            </a:pPr>
            <a:r>
              <a:rPr lang="en-US" sz="3099" spc="30">
                <a:solidFill>
                  <a:srgbClr val="000000"/>
                </a:solidFill>
                <a:latin typeface="Canva Sans 1 Bold"/>
              </a:rPr>
              <a:t>5'685 isolated and labeled sentences</a:t>
            </a:r>
          </a:p>
          <a:p>
            <a:pPr algn="ctr">
              <a:lnSpc>
                <a:spcPts val="4339"/>
              </a:lnSpc>
              <a:spcBef>
                <a:spcPct val="0"/>
              </a:spcBef>
            </a:pPr>
          </a:p>
          <a:p>
            <a:pPr algn="ctr">
              <a:lnSpc>
                <a:spcPts val="4339"/>
              </a:lnSpc>
              <a:spcBef>
                <a:spcPct val="0"/>
              </a:spcBef>
            </a:pPr>
            <a:r>
              <a:rPr lang="en-US" sz="3099" spc="30">
                <a:solidFill>
                  <a:srgbClr val="000000"/>
                </a:solidFill>
                <a:latin typeface="Canva Sans 1 Bold"/>
              </a:rPr>
              <a:t>13'353 isolated and labeled text lines</a:t>
            </a:r>
          </a:p>
          <a:p>
            <a:pPr algn="ctr">
              <a:lnSpc>
                <a:spcPts val="4339"/>
              </a:lnSpc>
              <a:spcBef>
                <a:spcPct val="0"/>
              </a:spcBef>
            </a:pPr>
          </a:p>
          <a:p>
            <a:pPr algn="ctr">
              <a:lnSpc>
                <a:spcPts val="4339"/>
              </a:lnSpc>
              <a:spcBef>
                <a:spcPct val="0"/>
              </a:spcBef>
            </a:pPr>
            <a:r>
              <a:rPr lang="en-US" sz="3099" spc="30">
                <a:solidFill>
                  <a:srgbClr val="000000"/>
                </a:solidFill>
                <a:latin typeface="Canva Sans 1 Bold"/>
              </a:rPr>
              <a:t>115'320 isolated and labeled words</a:t>
            </a:r>
          </a:p>
        </p:txBody>
      </p:sp>
      <p:grpSp>
        <p:nvGrpSpPr>
          <p:cNvPr name="Group 15" id="15"/>
          <p:cNvGrpSpPr/>
          <p:nvPr/>
        </p:nvGrpSpPr>
        <p:grpSpPr>
          <a:xfrm rot="0">
            <a:off x="8406864" y="5385542"/>
            <a:ext cx="6013676" cy="47625"/>
            <a:chOff x="0" y="0"/>
            <a:chExt cx="1583849" cy="12543"/>
          </a:xfrm>
        </p:grpSpPr>
        <p:sp>
          <p:nvSpPr>
            <p:cNvPr name="Freeform 16" id="16"/>
            <p:cNvSpPr/>
            <p:nvPr/>
          </p:nvSpPr>
          <p:spPr>
            <a:xfrm flipH="false" flipV="false" rot="0">
              <a:off x="0" y="0"/>
              <a:ext cx="1583849" cy="12543"/>
            </a:xfrm>
            <a:custGeom>
              <a:avLst/>
              <a:gdLst/>
              <a:ahLst/>
              <a:cxnLst/>
              <a:rect r="r" b="b" t="t" l="l"/>
              <a:pathLst>
                <a:path h="12543" w="1583849">
                  <a:moveTo>
                    <a:pt x="0" y="0"/>
                  </a:moveTo>
                  <a:lnTo>
                    <a:pt x="1583849" y="0"/>
                  </a:lnTo>
                  <a:lnTo>
                    <a:pt x="1583849" y="12543"/>
                  </a:lnTo>
                  <a:lnTo>
                    <a:pt x="0" y="12543"/>
                  </a:lnTo>
                  <a:close/>
                </a:path>
              </a:pathLst>
            </a:custGeom>
            <a:solidFill>
              <a:srgbClr val="F35000"/>
            </a:solidFill>
          </p:spPr>
        </p:sp>
        <p:sp>
          <p:nvSpPr>
            <p:cNvPr name="TextBox 17" id="17"/>
            <p:cNvSpPr txBox="true"/>
            <p:nvPr/>
          </p:nvSpPr>
          <p:spPr>
            <a:xfrm>
              <a:off x="0" y="-38100"/>
              <a:ext cx="1583849" cy="50643"/>
            </a:xfrm>
            <a:prstGeom prst="rect">
              <a:avLst/>
            </a:prstGeom>
          </p:spPr>
          <p:txBody>
            <a:bodyPr anchor="ctr" rtlCol="false" tIns="50800" lIns="50800" bIns="50800" rIns="50800"/>
            <a:lstStyle/>
            <a:p>
              <a:pPr algn="ctr">
                <a:lnSpc>
                  <a:spcPts val="2932"/>
                </a:lnSpc>
              </a:pPr>
            </a:p>
          </p:txBody>
        </p:sp>
      </p:grpSp>
      <p:grpSp>
        <p:nvGrpSpPr>
          <p:cNvPr name="Group 18" id="18"/>
          <p:cNvGrpSpPr/>
          <p:nvPr/>
        </p:nvGrpSpPr>
        <p:grpSpPr>
          <a:xfrm rot="0">
            <a:off x="7495215" y="6474532"/>
            <a:ext cx="7888635" cy="47671"/>
            <a:chOff x="0" y="0"/>
            <a:chExt cx="2077665" cy="12555"/>
          </a:xfrm>
        </p:grpSpPr>
        <p:sp>
          <p:nvSpPr>
            <p:cNvPr name="Freeform 19" id="19"/>
            <p:cNvSpPr/>
            <p:nvPr/>
          </p:nvSpPr>
          <p:spPr>
            <a:xfrm flipH="false" flipV="false" rot="0">
              <a:off x="0" y="0"/>
              <a:ext cx="2077665" cy="12555"/>
            </a:xfrm>
            <a:custGeom>
              <a:avLst/>
              <a:gdLst/>
              <a:ahLst/>
              <a:cxnLst/>
              <a:rect r="r" b="b" t="t" l="l"/>
              <a:pathLst>
                <a:path h="12555" w="2077665">
                  <a:moveTo>
                    <a:pt x="0" y="0"/>
                  </a:moveTo>
                  <a:lnTo>
                    <a:pt x="2077665" y="0"/>
                  </a:lnTo>
                  <a:lnTo>
                    <a:pt x="2077665" y="12555"/>
                  </a:lnTo>
                  <a:lnTo>
                    <a:pt x="0" y="12555"/>
                  </a:lnTo>
                  <a:close/>
                </a:path>
              </a:pathLst>
            </a:custGeom>
            <a:solidFill>
              <a:srgbClr val="F35000"/>
            </a:solidFill>
          </p:spPr>
        </p:sp>
        <p:sp>
          <p:nvSpPr>
            <p:cNvPr name="TextBox 20" id="20"/>
            <p:cNvSpPr txBox="true"/>
            <p:nvPr/>
          </p:nvSpPr>
          <p:spPr>
            <a:xfrm>
              <a:off x="0" y="-38100"/>
              <a:ext cx="2077665" cy="50655"/>
            </a:xfrm>
            <a:prstGeom prst="rect">
              <a:avLst/>
            </a:prstGeom>
          </p:spPr>
          <p:txBody>
            <a:bodyPr anchor="ctr" rtlCol="false" tIns="50800" lIns="50800" bIns="50800" rIns="50800"/>
            <a:lstStyle/>
            <a:p>
              <a:pPr algn="ctr">
                <a:lnSpc>
                  <a:spcPts val="2932"/>
                </a:lnSpc>
              </a:pPr>
            </a:p>
          </p:txBody>
        </p:sp>
      </p:grpSp>
      <p:grpSp>
        <p:nvGrpSpPr>
          <p:cNvPr name="Group 21" id="21"/>
          <p:cNvGrpSpPr/>
          <p:nvPr/>
        </p:nvGrpSpPr>
        <p:grpSpPr>
          <a:xfrm rot="0">
            <a:off x="7872452" y="7563614"/>
            <a:ext cx="7167357" cy="47625"/>
            <a:chOff x="0" y="0"/>
            <a:chExt cx="1887699" cy="12543"/>
          </a:xfrm>
        </p:grpSpPr>
        <p:sp>
          <p:nvSpPr>
            <p:cNvPr name="Freeform 22" id="22"/>
            <p:cNvSpPr/>
            <p:nvPr/>
          </p:nvSpPr>
          <p:spPr>
            <a:xfrm flipH="false" flipV="false" rot="0">
              <a:off x="0" y="0"/>
              <a:ext cx="1887699" cy="12543"/>
            </a:xfrm>
            <a:custGeom>
              <a:avLst/>
              <a:gdLst/>
              <a:ahLst/>
              <a:cxnLst/>
              <a:rect r="r" b="b" t="t" l="l"/>
              <a:pathLst>
                <a:path h="12543" w="1887699">
                  <a:moveTo>
                    <a:pt x="0" y="0"/>
                  </a:moveTo>
                  <a:lnTo>
                    <a:pt x="1887699" y="0"/>
                  </a:lnTo>
                  <a:lnTo>
                    <a:pt x="1887699" y="12543"/>
                  </a:lnTo>
                  <a:lnTo>
                    <a:pt x="0" y="12543"/>
                  </a:lnTo>
                  <a:close/>
                </a:path>
              </a:pathLst>
            </a:custGeom>
            <a:solidFill>
              <a:srgbClr val="F35000"/>
            </a:solidFill>
          </p:spPr>
        </p:sp>
        <p:sp>
          <p:nvSpPr>
            <p:cNvPr name="TextBox 23" id="23"/>
            <p:cNvSpPr txBox="true"/>
            <p:nvPr/>
          </p:nvSpPr>
          <p:spPr>
            <a:xfrm>
              <a:off x="0" y="-38100"/>
              <a:ext cx="1887699" cy="50643"/>
            </a:xfrm>
            <a:prstGeom prst="rect">
              <a:avLst/>
            </a:prstGeom>
          </p:spPr>
          <p:txBody>
            <a:bodyPr anchor="ctr" rtlCol="false" tIns="50800" lIns="50800" bIns="50800" rIns="50800"/>
            <a:lstStyle/>
            <a:p>
              <a:pPr algn="ctr">
                <a:lnSpc>
                  <a:spcPts val="2932"/>
                </a:lnSpc>
              </a:pPr>
            </a:p>
          </p:txBody>
        </p:sp>
      </p:grpSp>
      <p:grpSp>
        <p:nvGrpSpPr>
          <p:cNvPr name="Group 24" id="24"/>
          <p:cNvGrpSpPr/>
          <p:nvPr/>
        </p:nvGrpSpPr>
        <p:grpSpPr>
          <a:xfrm rot="0">
            <a:off x="7872452" y="8654818"/>
            <a:ext cx="7167357" cy="47625"/>
            <a:chOff x="0" y="0"/>
            <a:chExt cx="1887699" cy="12543"/>
          </a:xfrm>
        </p:grpSpPr>
        <p:sp>
          <p:nvSpPr>
            <p:cNvPr name="Freeform 25" id="25"/>
            <p:cNvSpPr/>
            <p:nvPr/>
          </p:nvSpPr>
          <p:spPr>
            <a:xfrm flipH="false" flipV="false" rot="0">
              <a:off x="0" y="0"/>
              <a:ext cx="1887699" cy="12543"/>
            </a:xfrm>
            <a:custGeom>
              <a:avLst/>
              <a:gdLst/>
              <a:ahLst/>
              <a:cxnLst/>
              <a:rect r="r" b="b" t="t" l="l"/>
              <a:pathLst>
                <a:path h="12543" w="1887699">
                  <a:moveTo>
                    <a:pt x="0" y="0"/>
                  </a:moveTo>
                  <a:lnTo>
                    <a:pt x="1887699" y="0"/>
                  </a:lnTo>
                  <a:lnTo>
                    <a:pt x="1887699" y="12543"/>
                  </a:lnTo>
                  <a:lnTo>
                    <a:pt x="0" y="12543"/>
                  </a:lnTo>
                  <a:close/>
                </a:path>
              </a:pathLst>
            </a:custGeom>
            <a:solidFill>
              <a:srgbClr val="F35000"/>
            </a:solidFill>
          </p:spPr>
        </p:sp>
        <p:sp>
          <p:nvSpPr>
            <p:cNvPr name="TextBox 26" id="26"/>
            <p:cNvSpPr txBox="true"/>
            <p:nvPr/>
          </p:nvSpPr>
          <p:spPr>
            <a:xfrm>
              <a:off x="0" y="-38100"/>
              <a:ext cx="1887699" cy="50643"/>
            </a:xfrm>
            <a:prstGeom prst="rect">
              <a:avLst/>
            </a:prstGeom>
          </p:spPr>
          <p:txBody>
            <a:bodyPr anchor="ctr" rtlCol="false" tIns="50800" lIns="50800" bIns="50800" rIns="50800"/>
            <a:lstStyle/>
            <a:p>
              <a:pPr algn="ctr">
                <a:lnSpc>
                  <a:spcPts val="2932"/>
                </a:lnSpc>
              </a:pPr>
            </a:p>
          </p:txBody>
        </p:sp>
      </p:grpSp>
      <p:grpSp>
        <p:nvGrpSpPr>
          <p:cNvPr name="Group 27" id="27"/>
          <p:cNvGrpSpPr/>
          <p:nvPr/>
        </p:nvGrpSpPr>
        <p:grpSpPr>
          <a:xfrm rot="0">
            <a:off x="6988234" y="893370"/>
            <a:ext cx="9280639" cy="1543050"/>
            <a:chOff x="0" y="0"/>
            <a:chExt cx="2444284" cy="406400"/>
          </a:xfrm>
        </p:grpSpPr>
        <p:sp>
          <p:nvSpPr>
            <p:cNvPr name="Freeform 28" id="28"/>
            <p:cNvSpPr/>
            <p:nvPr/>
          </p:nvSpPr>
          <p:spPr>
            <a:xfrm flipH="false" flipV="false" rot="0">
              <a:off x="0" y="0"/>
              <a:ext cx="2444284" cy="406400"/>
            </a:xfrm>
            <a:custGeom>
              <a:avLst/>
              <a:gdLst/>
              <a:ahLst/>
              <a:cxnLst/>
              <a:rect r="r" b="b" t="t" l="l"/>
              <a:pathLst>
                <a:path h="406400" w="2444284">
                  <a:moveTo>
                    <a:pt x="2444284" y="0"/>
                  </a:moveTo>
                  <a:lnTo>
                    <a:pt x="0" y="0"/>
                  </a:lnTo>
                  <a:lnTo>
                    <a:pt x="101600" y="203200"/>
                  </a:lnTo>
                  <a:lnTo>
                    <a:pt x="0" y="406400"/>
                  </a:lnTo>
                  <a:lnTo>
                    <a:pt x="2444284" y="406400"/>
                  </a:lnTo>
                  <a:lnTo>
                    <a:pt x="2342684" y="203200"/>
                  </a:lnTo>
                  <a:lnTo>
                    <a:pt x="2444284" y="0"/>
                  </a:lnTo>
                  <a:close/>
                </a:path>
              </a:pathLst>
            </a:custGeom>
            <a:solidFill>
              <a:srgbClr val="7336F9">
                <a:alpha val="61961"/>
              </a:srgbClr>
            </a:solidFill>
          </p:spPr>
        </p:sp>
        <p:sp>
          <p:nvSpPr>
            <p:cNvPr name="TextBox 29" id="29"/>
            <p:cNvSpPr txBox="true"/>
            <p:nvPr/>
          </p:nvSpPr>
          <p:spPr>
            <a:xfrm>
              <a:off x="88900" y="-38100"/>
              <a:ext cx="2266484" cy="444500"/>
            </a:xfrm>
            <a:prstGeom prst="rect">
              <a:avLst/>
            </a:prstGeom>
          </p:spPr>
          <p:txBody>
            <a:bodyPr anchor="ctr" rtlCol="false" tIns="50800" lIns="50800" bIns="50800" rIns="50800"/>
            <a:lstStyle/>
            <a:p>
              <a:pPr algn="ctr">
                <a:lnSpc>
                  <a:spcPts val="2932"/>
                </a:lnSpc>
              </a:pPr>
            </a:p>
          </p:txBody>
        </p:sp>
      </p:grpSp>
      <p:sp>
        <p:nvSpPr>
          <p:cNvPr name="TextBox 30" id="30"/>
          <p:cNvSpPr txBox="true"/>
          <p:nvPr/>
        </p:nvSpPr>
        <p:spPr>
          <a:xfrm rot="0">
            <a:off x="285403" y="3814578"/>
            <a:ext cx="4974012" cy="3633075"/>
          </a:xfrm>
          <a:prstGeom prst="rect">
            <a:avLst/>
          </a:prstGeom>
        </p:spPr>
        <p:txBody>
          <a:bodyPr anchor="t" rtlCol="false" tIns="0" lIns="0" bIns="0" rIns="0">
            <a:spAutoFit/>
          </a:bodyPr>
          <a:lstStyle/>
          <a:p>
            <a:pPr algn="ctr">
              <a:lnSpc>
                <a:spcPts val="7221"/>
              </a:lnSpc>
            </a:pPr>
            <a:r>
              <a:rPr lang="en-US" sz="5232" spc="261">
                <a:solidFill>
                  <a:srgbClr val="FDFBFB"/>
                </a:solidFill>
                <a:latin typeface="Canva Sans 2 Bold"/>
              </a:rPr>
              <a:t>IAM Handwriting Database</a:t>
            </a:r>
          </a:p>
          <a:p>
            <a:pPr algn="ctr">
              <a:lnSpc>
                <a:spcPts val="7221"/>
              </a:lnSpc>
              <a:spcBef>
                <a:spcPct val="0"/>
              </a:spcBef>
            </a:pPr>
          </a:p>
        </p:txBody>
      </p:sp>
      <p:sp>
        <p:nvSpPr>
          <p:cNvPr name="TextBox 31" id="31"/>
          <p:cNvSpPr txBox="true"/>
          <p:nvPr/>
        </p:nvSpPr>
        <p:spPr>
          <a:xfrm rot="0">
            <a:off x="7511813" y="952500"/>
            <a:ext cx="7888635" cy="1348590"/>
          </a:xfrm>
          <a:prstGeom prst="rect">
            <a:avLst/>
          </a:prstGeom>
        </p:spPr>
        <p:txBody>
          <a:bodyPr anchor="t" rtlCol="false" tIns="0" lIns="0" bIns="0" rIns="0">
            <a:spAutoFit/>
          </a:bodyPr>
          <a:lstStyle/>
          <a:p>
            <a:pPr algn="ctr">
              <a:lnSpc>
                <a:spcPts val="5460"/>
              </a:lnSpc>
            </a:pPr>
            <a:r>
              <a:rPr lang="en-US" sz="3900">
                <a:solidFill>
                  <a:srgbClr val="000000"/>
                </a:solidFill>
                <a:latin typeface="Canva Sans 1 Bold"/>
              </a:rPr>
              <a:t>The IAM Handwriting Database 3.0 is structured as follows</a:t>
            </a:r>
          </a:p>
        </p:txBody>
      </p:sp>
      <p:sp>
        <p:nvSpPr>
          <p:cNvPr name="TextBox 32" id="32"/>
          <p:cNvSpPr txBox="true"/>
          <p:nvPr/>
        </p:nvSpPr>
        <p:spPr>
          <a:xfrm rot="0">
            <a:off x="12368361" y="9663340"/>
            <a:ext cx="489093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Khasanov Abror 12204542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5751136" y="8688870"/>
            <a:ext cx="4769224" cy="2384612"/>
          </a:xfrm>
          <a:custGeom>
            <a:avLst/>
            <a:gdLst/>
            <a:ahLst/>
            <a:cxnLst/>
            <a:rect r="r" b="b" t="t" l="l"/>
            <a:pathLst>
              <a:path h="2384612" w="4769224">
                <a:moveTo>
                  <a:pt x="0" y="0"/>
                </a:moveTo>
                <a:lnTo>
                  <a:pt x="4769224" y="0"/>
                </a:lnTo>
                <a:lnTo>
                  <a:pt x="4769224" y="2384612"/>
                </a:lnTo>
                <a:lnTo>
                  <a:pt x="0" y="2384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05738" y="4172096"/>
            <a:ext cx="1003961" cy="642417"/>
          </a:xfrm>
          <a:prstGeom prst="rect">
            <a:avLst/>
          </a:prstGeom>
        </p:spPr>
        <p:txBody>
          <a:bodyPr anchor="t" rtlCol="false" tIns="0" lIns="0" bIns="0" rIns="0">
            <a:spAutoFit/>
          </a:bodyPr>
          <a:lstStyle/>
          <a:p>
            <a:pPr algn="ctr" marL="0" indent="0" lvl="0">
              <a:lnSpc>
                <a:spcPts val="5276"/>
              </a:lnSpc>
              <a:spcBef>
                <a:spcPct val="0"/>
              </a:spcBef>
            </a:pPr>
            <a:r>
              <a:rPr lang="en-US" sz="3823">
                <a:solidFill>
                  <a:srgbClr val="FFFFFF"/>
                </a:solidFill>
                <a:latin typeface="Canva Sans 2 Bold"/>
              </a:rPr>
              <a:t>01</a:t>
            </a:r>
          </a:p>
        </p:txBody>
      </p:sp>
      <p:sp>
        <p:nvSpPr>
          <p:cNvPr name="Freeform 4" id="4"/>
          <p:cNvSpPr/>
          <p:nvPr/>
        </p:nvSpPr>
        <p:spPr>
          <a:xfrm flipH="false" flipV="false" rot="0">
            <a:off x="15192698" y="1028700"/>
            <a:ext cx="2066602" cy="2066602"/>
          </a:xfrm>
          <a:custGeom>
            <a:avLst/>
            <a:gdLst/>
            <a:ahLst/>
            <a:cxnLst/>
            <a:rect r="r" b="b" t="t" l="l"/>
            <a:pathLst>
              <a:path h="2066602" w="2066602">
                <a:moveTo>
                  <a:pt x="0" y="0"/>
                </a:moveTo>
                <a:lnTo>
                  <a:pt x="2066602" y="0"/>
                </a:lnTo>
                <a:lnTo>
                  <a:pt x="2066602" y="2066602"/>
                </a:lnTo>
                <a:lnTo>
                  <a:pt x="0" y="2066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597120" y="1974910"/>
            <a:ext cx="12295876" cy="10509296"/>
          </a:xfrm>
          <a:custGeom>
            <a:avLst/>
            <a:gdLst/>
            <a:ahLst/>
            <a:cxnLst/>
            <a:rect r="r" b="b" t="t" l="l"/>
            <a:pathLst>
              <a:path h="10509296" w="12295876">
                <a:moveTo>
                  <a:pt x="0" y="0"/>
                </a:moveTo>
                <a:lnTo>
                  <a:pt x="12295876" y="0"/>
                </a:lnTo>
                <a:lnTo>
                  <a:pt x="12295876" y="10509295"/>
                </a:lnTo>
                <a:lnTo>
                  <a:pt x="0" y="10509295"/>
                </a:lnTo>
                <a:lnTo>
                  <a:pt x="0" y="0"/>
                </a:lnTo>
                <a:close/>
              </a:path>
            </a:pathLst>
          </a:custGeom>
          <a:blipFill>
            <a:blip r:embed="rId6">
              <a:alphaModFix amt="69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311913" y="-660857"/>
            <a:ext cx="2534336" cy="1689557"/>
          </a:xfrm>
          <a:custGeom>
            <a:avLst/>
            <a:gdLst/>
            <a:ahLst/>
            <a:cxnLst/>
            <a:rect r="r" b="b" t="t" l="l"/>
            <a:pathLst>
              <a:path h="1689557" w="2534336">
                <a:moveTo>
                  <a:pt x="0" y="0"/>
                </a:moveTo>
                <a:lnTo>
                  <a:pt x="2534336" y="0"/>
                </a:lnTo>
                <a:lnTo>
                  <a:pt x="2534336" y="1689557"/>
                </a:lnTo>
                <a:lnTo>
                  <a:pt x="0" y="16895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698756" y="1621181"/>
            <a:ext cx="14775768" cy="3328102"/>
          </a:xfrm>
          <a:prstGeom prst="rect">
            <a:avLst/>
          </a:prstGeom>
        </p:spPr>
        <p:txBody>
          <a:bodyPr anchor="t" rtlCol="false" tIns="0" lIns="0" bIns="0" rIns="0">
            <a:spAutoFit/>
          </a:bodyPr>
          <a:lstStyle/>
          <a:p>
            <a:pPr algn="ctr">
              <a:lnSpc>
                <a:spcPts val="2932"/>
              </a:lnSpc>
              <a:spcBef>
                <a:spcPct val="0"/>
              </a:spcBef>
            </a:pPr>
            <a:r>
              <a:rPr lang="en-US" sz="2094" spc="20">
                <a:solidFill>
                  <a:srgbClr val="000000"/>
                </a:solidFill>
                <a:latin typeface="Canva Sans 1"/>
              </a:rPr>
              <a:t>In tod</a:t>
            </a:r>
            <a:r>
              <a:rPr lang="en-US" sz="2094" spc="20">
                <a:solidFill>
                  <a:srgbClr val="000000"/>
                </a:solidFill>
                <a:latin typeface="Canva Sans 1"/>
              </a:rPr>
              <a:t>ay's digital age, where the exchange of </a:t>
            </a:r>
            <a:r>
              <a:rPr lang="en-US" sz="2094" spc="20">
                <a:solidFill>
                  <a:srgbClr val="F37221"/>
                </a:solidFill>
                <a:latin typeface="Canva Sans 1"/>
              </a:rPr>
              <a:t>written information</a:t>
            </a:r>
            <a:r>
              <a:rPr lang="en-US" sz="2094" spc="20">
                <a:solidFill>
                  <a:srgbClr val="000000"/>
                </a:solidFill>
                <a:latin typeface="Canva Sans 1"/>
              </a:rPr>
              <a:t> is increasingly electronic, the ability to </a:t>
            </a:r>
            <a:r>
              <a:rPr lang="en-US" sz="2094" spc="20">
                <a:solidFill>
                  <a:srgbClr val="F37221"/>
                </a:solidFill>
                <a:latin typeface="Canva Sans 1"/>
              </a:rPr>
              <a:t>recognize </a:t>
            </a:r>
            <a:r>
              <a:rPr lang="en-US" sz="2094" spc="20">
                <a:solidFill>
                  <a:srgbClr val="000000"/>
                </a:solidFill>
                <a:latin typeface="Canva Sans 1"/>
              </a:rPr>
              <a:t>and </a:t>
            </a:r>
            <a:r>
              <a:rPr lang="en-US" sz="2094" spc="20">
                <a:solidFill>
                  <a:srgbClr val="F37221"/>
                </a:solidFill>
                <a:latin typeface="Canva Sans 1"/>
              </a:rPr>
              <a:t>interpret</a:t>
            </a:r>
            <a:r>
              <a:rPr lang="en-US" sz="2094" spc="20">
                <a:solidFill>
                  <a:srgbClr val="000000"/>
                </a:solidFill>
                <a:latin typeface="Canva Sans 1"/>
              </a:rPr>
              <a:t> </a:t>
            </a:r>
            <a:r>
              <a:rPr lang="en-US" sz="2094" spc="20">
                <a:solidFill>
                  <a:srgbClr val="F37221"/>
                </a:solidFill>
                <a:latin typeface="Canva Sans 1"/>
              </a:rPr>
              <a:t>handwritten characters</a:t>
            </a:r>
            <a:r>
              <a:rPr lang="en-US" sz="2094" spc="20">
                <a:solidFill>
                  <a:srgbClr val="000000"/>
                </a:solidFill>
                <a:latin typeface="Canva Sans 1"/>
              </a:rPr>
              <a:t> remains a critical element of bridging the gap between the analog and digital worlds. Handwriting, with its unique personal touch, is a prevalent form of communication that often necessitates conversion into digital text for archiving, analysis, and efficient information retrieval.</a:t>
            </a:r>
          </a:p>
          <a:p>
            <a:pPr algn="ctr">
              <a:lnSpc>
                <a:spcPts val="2932"/>
              </a:lnSpc>
              <a:spcBef>
                <a:spcPct val="0"/>
              </a:spcBef>
            </a:pPr>
          </a:p>
          <a:p>
            <a:pPr algn="ctr" marL="452205" indent="-226102" lvl="1">
              <a:lnSpc>
                <a:spcPts val="2932"/>
              </a:lnSpc>
              <a:spcBef>
                <a:spcPct val="0"/>
              </a:spcBef>
              <a:buFont typeface="Arial"/>
              <a:buChar char="•"/>
            </a:pPr>
            <a:r>
              <a:rPr lang="en-US" sz="2094" spc="20">
                <a:solidFill>
                  <a:srgbClr val="000000"/>
                </a:solidFill>
                <a:latin typeface="Canva Sans 1"/>
              </a:rPr>
              <a:t>In numerous domains, from education and finance to healthcare and administration, documents bearing handwritten characters require accurate and efficient conversion to digital text. Such domains encompass handwritten notes, medical prescriptions, historical archives, and legal documents.</a:t>
            </a:r>
          </a:p>
          <a:p>
            <a:pPr algn="ctr">
              <a:lnSpc>
                <a:spcPts val="2932"/>
              </a:lnSpc>
              <a:spcBef>
                <a:spcPct val="0"/>
              </a:spcBef>
            </a:pPr>
          </a:p>
        </p:txBody>
      </p:sp>
      <p:sp>
        <p:nvSpPr>
          <p:cNvPr name="Freeform 8" id="8"/>
          <p:cNvSpPr/>
          <p:nvPr/>
        </p:nvSpPr>
        <p:spPr>
          <a:xfrm flipH="false" flipV="false" rot="0">
            <a:off x="3627863" y="5315184"/>
            <a:ext cx="10917553" cy="1619884"/>
          </a:xfrm>
          <a:custGeom>
            <a:avLst/>
            <a:gdLst/>
            <a:ahLst/>
            <a:cxnLst/>
            <a:rect r="r" b="b" t="t" l="l"/>
            <a:pathLst>
              <a:path h="1619884" w="10917553">
                <a:moveTo>
                  <a:pt x="0" y="0"/>
                </a:moveTo>
                <a:lnTo>
                  <a:pt x="10917553" y="0"/>
                </a:lnTo>
                <a:lnTo>
                  <a:pt x="10917553" y="1619885"/>
                </a:lnTo>
                <a:lnTo>
                  <a:pt x="0" y="1619885"/>
                </a:lnTo>
                <a:lnTo>
                  <a:pt x="0" y="0"/>
                </a:lnTo>
                <a:close/>
              </a:path>
            </a:pathLst>
          </a:custGeom>
          <a:blipFill>
            <a:blip r:embed="rId10"/>
            <a:stretch>
              <a:fillRect l="0" t="0" r="0" b="-123671"/>
            </a:stretch>
          </a:blipFill>
        </p:spPr>
      </p:sp>
      <p:sp>
        <p:nvSpPr>
          <p:cNvPr name="TextBox 9" id="9"/>
          <p:cNvSpPr txBox="true"/>
          <p:nvPr/>
        </p:nvSpPr>
        <p:spPr>
          <a:xfrm rot="0">
            <a:off x="5402242" y="224919"/>
            <a:ext cx="7483515" cy="803781"/>
          </a:xfrm>
          <a:prstGeom prst="rect">
            <a:avLst/>
          </a:prstGeom>
        </p:spPr>
        <p:txBody>
          <a:bodyPr anchor="t" rtlCol="false" tIns="0" lIns="0" bIns="0" rIns="0">
            <a:spAutoFit/>
          </a:bodyPr>
          <a:lstStyle/>
          <a:p>
            <a:pPr algn="ctr" marL="0" indent="0" lvl="0">
              <a:lnSpc>
                <a:spcPts val="6669"/>
              </a:lnSpc>
              <a:spcBef>
                <a:spcPct val="0"/>
              </a:spcBef>
            </a:pPr>
            <a:r>
              <a:rPr lang="en-US" sz="4833" spc="241">
                <a:solidFill>
                  <a:srgbClr val="F47C00"/>
                </a:solidFill>
                <a:latin typeface="Canva Sans 2 Bold"/>
              </a:rPr>
              <a:t>Introduction</a:t>
            </a:r>
          </a:p>
        </p:txBody>
      </p:sp>
      <p:sp>
        <p:nvSpPr>
          <p:cNvPr name="TextBox 10" id="10"/>
          <p:cNvSpPr txBox="true"/>
          <p:nvPr/>
        </p:nvSpPr>
        <p:spPr>
          <a:xfrm rot="0">
            <a:off x="2107718" y="7399911"/>
            <a:ext cx="14721628" cy="1470767"/>
          </a:xfrm>
          <a:prstGeom prst="rect">
            <a:avLst/>
          </a:prstGeom>
        </p:spPr>
        <p:txBody>
          <a:bodyPr anchor="t" rtlCol="false" tIns="0" lIns="0" bIns="0" rIns="0">
            <a:spAutoFit/>
          </a:bodyPr>
          <a:lstStyle/>
          <a:p>
            <a:pPr algn="ctr">
              <a:lnSpc>
                <a:spcPts val="2932"/>
              </a:lnSpc>
              <a:spcBef>
                <a:spcPct val="0"/>
              </a:spcBef>
            </a:pPr>
            <a:r>
              <a:rPr lang="en-US" sz="2094" spc="20">
                <a:solidFill>
                  <a:srgbClr val="000000"/>
                </a:solidFill>
                <a:latin typeface="Canva Sans 1 Bold"/>
              </a:rPr>
              <a:t>Our Solution:</a:t>
            </a:r>
          </a:p>
          <a:p>
            <a:pPr algn="ctr">
              <a:lnSpc>
                <a:spcPts val="2932"/>
              </a:lnSpc>
              <a:spcBef>
                <a:spcPct val="0"/>
              </a:spcBef>
            </a:pPr>
            <a:r>
              <a:rPr lang="en-US" sz="2094" spc="20">
                <a:solidFill>
                  <a:srgbClr val="000000"/>
                </a:solidFill>
                <a:latin typeface="Canva Sans 1"/>
              </a:rPr>
              <a:t>To address the need for handwritten character recognition, our project focuses on the development of a robust </a:t>
            </a:r>
            <a:r>
              <a:rPr lang="en-US" sz="2094" spc="20">
                <a:solidFill>
                  <a:srgbClr val="F37221"/>
                </a:solidFill>
                <a:latin typeface="Canva Sans 1"/>
              </a:rPr>
              <a:t>Convolutional Neural Network (CNN) </a:t>
            </a:r>
            <a:r>
              <a:rPr lang="en-US" sz="2094" spc="20">
                <a:solidFill>
                  <a:srgbClr val="000000"/>
                </a:solidFill>
                <a:latin typeface="Canva Sans 1"/>
              </a:rPr>
              <a:t>model. This CNN model will be designed to </a:t>
            </a:r>
            <a:r>
              <a:rPr lang="en-US" sz="2094" spc="20">
                <a:solidFill>
                  <a:srgbClr val="F37221"/>
                </a:solidFill>
                <a:latin typeface="Canva Sans 1"/>
              </a:rPr>
              <a:t>recognize and interpret handwritten characters </a:t>
            </a:r>
            <a:r>
              <a:rPr lang="en-US" sz="2094" spc="20">
                <a:solidFill>
                  <a:srgbClr val="000000"/>
                </a:solidFill>
                <a:latin typeface="Canva Sans 1"/>
              </a:rPr>
              <a:t>with high accuracy and reliability.</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18288000" cy="2640474"/>
            <a:chOff x="0" y="0"/>
            <a:chExt cx="4816593" cy="695433"/>
          </a:xfrm>
        </p:grpSpPr>
        <p:sp>
          <p:nvSpPr>
            <p:cNvPr name="Freeform 6" id="6"/>
            <p:cNvSpPr/>
            <p:nvPr/>
          </p:nvSpPr>
          <p:spPr>
            <a:xfrm flipH="false" flipV="false" rot="0">
              <a:off x="0" y="0"/>
              <a:ext cx="4816592" cy="695434"/>
            </a:xfrm>
            <a:custGeom>
              <a:avLst/>
              <a:gdLst/>
              <a:ahLst/>
              <a:cxnLst/>
              <a:rect r="r" b="b" t="t" l="l"/>
              <a:pathLst>
                <a:path h="695434" w="4816592">
                  <a:moveTo>
                    <a:pt x="0" y="0"/>
                  </a:moveTo>
                  <a:lnTo>
                    <a:pt x="4816592" y="0"/>
                  </a:lnTo>
                  <a:lnTo>
                    <a:pt x="4816592" y="695434"/>
                  </a:lnTo>
                  <a:lnTo>
                    <a:pt x="0" y="695434"/>
                  </a:lnTo>
                  <a:close/>
                </a:path>
              </a:pathLst>
            </a:custGeom>
            <a:solidFill>
              <a:srgbClr val="7336F9">
                <a:alpha val="69804"/>
              </a:srgbClr>
            </a:solidFill>
          </p:spPr>
        </p:sp>
        <p:sp>
          <p:nvSpPr>
            <p:cNvPr name="TextBox 7" id="7"/>
            <p:cNvSpPr txBox="true"/>
            <p:nvPr/>
          </p:nvSpPr>
          <p:spPr>
            <a:xfrm>
              <a:off x="0" y="-57150"/>
              <a:ext cx="4816593" cy="7525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grpSp>
        <p:nvGrpSpPr>
          <p:cNvPr name="Group 11" id="11"/>
          <p:cNvGrpSpPr/>
          <p:nvPr/>
        </p:nvGrpSpPr>
        <p:grpSpPr>
          <a:xfrm rot="0">
            <a:off x="1622245" y="2821472"/>
            <a:ext cx="4594805" cy="3545093"/>
            <a:chOff x="0" y="0"/>
            <a:chExt cx="1210154" cy="933687"/>
          </a:xfrm>
        </p:grpSpPr>
        <p:sp>
          <p:nvSpPr>
            <p:cNvPr name="Freeform 12" id="12"/>
            <p:cNvSpPr/>
            <p:nvPr/>
          </p:nvSpPr>
          <p:spPr>
            <a:xfrm flipH="false" flipV="false" rot="0">
              <a:off x="0" y="0"/>
              <a:ext cx="1210155" cy="933687"/>
            </a:xfrm>
            <a:custGeom>
              <a:avLst/>
              <a:gdLst/>
              <a:ahLst/>
              <a:cxnLst/>
              <a:rect r="r" b="b" t="t" l="l"/>
              <a:pathLst>
                <a:path h="933687" w="1210155">
                  <a:moveTo>
                    <a:pt x="85931" y="0"/>
                  </a:moveTo>
                  <a:lnTo>
                    <a:pt x="1124223" y="0"/>
                  </a:lnTo>
                  <a:cubicBezTo>
                    <a:pt x="1171682" y="0"/>
                    <a:pt x="1210155" y="38473"/>
                    <a:pt x="1210155" y="85931"/>
                  </a:cubicBezTo>
                  <a:lnTo>
                    <a:pt x="1210155" y="847756"/>
                  </a:lnTo>
                  <a:cubicBezTo>
                    <a:pt x="1210155" y="870546"/>
                    <a:pt x="1201101" y="892403"/>
                    <a:pt x="1184986" y="908518"/>
                  </a:cubicBezTo>
                  <a:cubicBezTo>
                    <a:pt x="1168871" y="924634"/>
                    <a:pt x="1147014" y="933687"/>
                    <a:pt x="1124223" y="933687"/>
                  </a:cubicBezTo>
                  <a:lnTo>
                    <a:pt x="85931" y="933687"/>
                  </a:lnTo>
                  <a:cubicBezTo>
                    <a:pt x="38473" y="933687"/>
                    <a:pt x="0" y="895214"/>
                    <a:pt x="0" y="847756"/>
                  </a:cubicBezTo>
                  <a:lnTo>
                    <a:pt x="0" y="85931"/>
                  </a:lnTo>
                  <a:cubicBezTo>
                    <a:pt x="0" y="38473"/>
                    <a:pt x="38473" y="0"/>
                    <a:pt x="85931" y="0"/>
                  </a:cubicBezTo>
                  <a:close/>
                </a:path>
              </a:pathLst>
            </a:custGeom>
            <a:solidFill>
              <a:srgbClr val="F35000"/>
            </a:solidFill>
          </p:spPr>
        </p:sp>
        <p:sp>
          <p:nvSpPr>
            <p:cNvPr name="TextBox 13" id="13"/>
            <p:cNvSpPr txBox="true"/>
            <p:nvPr/>
          </p:nvSpPr>
          <p:spPr>
            <a:xfrm>
              <a:off x="0" y="-38100"/>
              <a:ext cx="1210154" cy="971787"/>
            </a:xfrm>
            <a:prstGeom prst="rect">
              <a:avLst/>
            </a:prstGeom>
          </p:spPr>
          <p:txBody>
            <a:bodyPr anchor="ctr" rtlCol="false" tIns="50800" lIns="50800" bIns="50800" rIns="50800"/>
            <a:lstStyle/>
            <a:p>
              <a:pPr algn="ctr">
                <a:lnSpc>
                  <a:spcPts val="2932"/>
                </a:lnSpc>
              </a:pPr>
            </a:p>
          </p:txBody>
        </p:sp>
      </p:grpSp>
      <p:sp>
        <p:nvSpPr>
          <p:cNvPr name="TextBox 14" id="14"/>
          <p:cNvSpPr txBox="true"/>
          <p:nvPr/>
        </p:nvSpPr>
        <p:spPr>
          <a:xfrm rot="0">
            <a:off x="6656994" y="461193"/>
            <a:ext cx="4974012" cy="1641889"/>
          </a:xfrm>
          <a:prstGeom prst="rect">
            <a:avLst/>
          </a:prstGeom>
        </p:spPr>
        <p:txBody>
          <a:bodyPr anchor="t" rtlCol="false" tIns="0" lIns="0" bIns="0" rIns="0">
            <a:spAutoFit/>
          </a:bodyPr>
          <a:lstStyle/>
          <a:p>
            <a:pPr algn="ctr">
              <a:lnSpc>
                <a:spcPts val="6669"/>
              </a:lnSpc>
              <a:spcBef>
                <a:spcPct val="0"/>
              </a:spcBef>
            </a:pPr>
            <a:r>
              <a:rPr lang="en-US" sz="4833" spc="241">
                <a:solidFill>
                  <a:srgbClr val="FFFFFF"/>
                </a:solidFill>
                <a:latin typeface="Canva Sans 2 Bold"/>
              </a:rPr>
              <a:t>Text Recognition</a:t>
            </a:r>
          </a:p>
        </p:txBody>
      </p:sp>
      <p:grpSp>
        <p:nvGrpSpPr>
          <p:cNvPr name="Group 15" id="15"/>
          <p:cNvGrpSpPr/>
          <p:nvPr/>
        </p:nvGrpSpPr>
        <p:grpSpPr>
          <a:xfrm rot="0">
            <a:off x="7036201" y="2821472"/>
            <a:ext cx="4594805" cy="3545093"/>
            <a:chOff x="0" y="0"/>
            <a:chExt cx="1210154" cy="933687"/>
          </a:xfrm>
        </p:grpSpPr>
        <p:sp>
          <p:nvSpPr>
            <p:cNvPr name="Freeform 16" id="16"/>
            <p:cNvSpPr/>
            <p:nvPr/>
          </p:nvSpPr>
          <p:spPr>
            <a:xfrm flipH="false" flipV="false" rot="0">
              <a:off x="0" y="0"/>
              <a:ext cx="1210155" cy="933687"/>
            </a:xfrm>
            <a:custGeom>
              <a:avLst/>
              <a:gdLst/>
              <a:ahLst/>
              <a:cxnLst/>
              <a:rect r="r" b="b" t="t" l="l"/>
              <a:pathLst>
                <a:path h="933687" w="1210155">
                  <a:moveTo>
                    <a:pt x="85931" y="0"/>
                  </a:moveTo>
                  <a:lnTo>
                    <a:pt x="1124223" y="0"/>
                  </a:lnTo>
                  <a:cubicBezTo>
                    <a:pt x="1171682" y="0"/>
                    <a:pt x="1210155" y="38473"/>
                    <a:pt x="1210155" y="85931"/>
                  </a:cubicBezTo>
                  <a:lnTo>
                    <a:pt x="1210155" y="847756"/>
                  </a:lnTo>
                  <a:cubicBezTo>
                    <a:pt x="1210155" y="870546"/>
                    <a:pt x="1201101" y="892403"/>
                    <a:pt x="1184986" y="908518"/>
                  </a:cubicBezTo>
                  <a:cubicBezTo>
                    <a:pt x="1168871" y="924634"/>
                    <a:pt x="1147014" y="933687"/>
                    <a:pt x="1124223" y="933687"/>
                  </a:cubicBezTo>
                  <a:lnTo>
                    <a:pt x="85931" y="933687"/>
                  </a:lnTo>
                  <a:cubicBezTo>
                    <a:pt x="38473" y="933687"/>
                    <a:pt x="0" y="895214"/>
                    <a:pt x="0" y="847756"/>
                  </a:cubicBezTo>
                  <a:lnTo>
                    <a:pt x="0" y="85931"/>
                  </a:lnTo>
                  <a:cubicBezTo>
                    <a:pt x="0" y="38473"/>
                    <a:pt x="38473" y="0"/>
                    <a:pt x="85931" y="0"/>
                  </a:cubicBezTo>
                  <a:close/>
                </a:path>
              </a:pathLst>
            </a:custGeom>
            <a:solidFill>
              <a:srgbClr val="F35000"/>
            </a:solidFill>
          </p:spPr>
        </p:sp>
        <p:sp>
          <p:nvSpPr>
            <p:cNvPr name="TextBox 17" id="17"/>
            <p:cNvSpPr txBox="true"/>
            <p:nvPr/>
          </p:nvSpPr>
          <p:spPr>
            <a:xfrm>
              <a:off x="0" y="-38100"/>
              <a:ext cx="1210154" cy="971787"/>
            </a:xfrm>
            <a:prstGeom prst="rect">
              <a:avLst/>
            </a:prstGeom>
          </p:spPr>
          <p:txBody>
            <a:bodyPr anchor="ctr" rtlCol="false" tIns="50800" lIns="50800" bIns="50800" rIns="50800"/>
            <a:lstStyle/>
            <a:p>
              <a:pPr algn="ctr">
                <a:lnSpc>
                  <a:spcPts val="2932"/>
                </a:lnSpc>
              </a:pPr>
            </a:p>
          </p:txBody>
        </p:sp>
      </p:grpSp>
      <p:grpSp>
        <p:nvGrpSpPr>
          <p:cNvPr name="Group 18" id="18"/>
          <p:cNvGrpSpPr/>
          <p:nvPr/>
        </p:nvGrpSpPr>
        <p:grpSpPr>
          <a:xfrm rot="0">
            <a:off x="12445400" y="2821472"/>
            <a:ext cx="4594805" cy="3545093"/>
            <a:chOff x="0" y="0"/>
            <a:chExt cx="1210154" cy="933687"/>
          </a:xfrm>
        </p:grpSpPr>
        <p:sp>
          <p:nvSpPr>
            <p:cNvPr name="Freeform 19" id="19"/>
            <p:cNvSpPr/>
            <p:nvPr/>
          </p:nvSpPr>
          <p:spPr>
            <a:xfrm flipH="false" flipV="false" rot="0">
              <a:off x="0" y="0"/>
              <a:ext cx="1210155" cy="933687"/>
            </a:xfrm>
            <a:custGeom>
              <a:avLst/>
              <a:gdLst/>
              <a:ahLst/>
              <a:cxnLst/>
              <a:rect r="r" b="b" t="t" l="l"/>
              <a:pathLst>
                <a:path h="933687" w="1210155">
                  <a:moveTo>
                    <a:pt x="85931" y="0"/>
                  </a:moveTo>
                  <a:lnTo>
                    <a:pt x="1124223" y="0"/>
                  </a:lnTo>
                  <a:cubicBezTo>
                    <a:pt x="1171682" y="0"/>
                    <a:pt x="1210155" y="38473"/>
                    <a:pt x="1210155" y="85931"/>
                  </a:cubicBezTo>
                  <a:lnTo>
                    <a:pt x="1210155" y="847756"/>
                  </a:lnTo>
                  <a:cubicBezTo>
                    <a:pt x="1210155" y="870546"/>
                    <a:pt x="1201101" y="892403"/>
                    <a:pt x="1184986" y="908518"/>
                  </a:cubicBezTo>
                  <a:cubicBezTo>
                    <a:pt x="1168871" y="924634"/>
                    <a:pt x="1147014" y="933687"/>
                    <a:pt x="1124223" y="933687"/>
                  </a:cubicBezTo>
                  <a:lnTo>
                    <a:pt x="85931" y="933687"/>
                  </a:lnTo>
                  <a:cubicBezTo>
                    <a:pt x="38473" y="933687"/>
                    <a:pt x="0" y="895214"/>
                    <a:pt x="0" y="847756"/>
                  </a:cubicBezTo>
                  <a:lnTo>
                    <a:pt x="0" y="85931"/>
                  </a:lnTo>
                  <a:cubicBezTo>
                    <a:pt x="0" y="38473"/>
                    <a:pt x="38473" y="0"/>
                    <a:pt x="85931" y="0"/>
                  </a:cubicBezTo>
                  <a:close/>
                </a:path>
              </a:pathLst>
            </a:custGeom>
            <a:solidFill>
              <a:srgbClr val="F35000"/>
            </a:solidFill>
          </p:spPr>
        </p:sp>
        <p:sp>
          <p:nvSpPr>
            <p:cNvPr name="TextBox 20" id="20"/>
            <p:cNvSpPr txBox="true"/>
            <p:nvPr/>
          </p:nvSpPr>
          <p:spPr>
            <a:xfrm>
              <a:off x="0" y="-38100"/>
              <a:ext cx="1210154" cy="971787"/>
            </a:xfrm>
            <a:prstGeom prst="rect">
              <a:avLst/>
            </a:prstGeom>
          </p:spPr>
          <p:txBody>
            <a:bodyPr anchor="ctr" rtlCol="false" tIns="50800" lIns="50800" bIns="50800" rIns="50800"/>
            <a:lstStyle/>
            <a:p>
              <a:pPr algn="ctr">
                <a:lnSpc>
                  <a:spcPts val="2932"/>
                </a:lnSpc>
              </a:pPr>
            </a:p>
          </p:txBody>
        </p:sp>
      </p:grpSp>
      <p:sp>
        <p:nvSpPr>
          <p:cNvPr name="AutoShape 21" id="21"/>
          <p:cNvSpPr/>
          <p:nvPr/>
        </p:nvSpPr>
        <p:spPr>
          <a:xfrm>
            <a:off x="7036201" y="1320237"/>
            <a:ext cx="4594805" cy="0"/>
          </a:xfrm>
          <a:prstGeom prst="line">
            <a:avLst/>
          </a:prstGeom>
          <a:ln cap="flat" w="38100">
            <a:solidFill>
              <a:srgbClr val="F8FAFF"/>
            </a:solidFill>
            <a:prstDash val="solid"/>
            <a:headEnd type="diamond" len="lg" w="lg"/>
            <a:tailEnd type="diamond" len="lg" w="lg"/>
          </a:ln>
        </p:spPr>
      </p:sp>
      <p:sp>
        <p:nvSpPr>
          <p:cNvPr name="AutoShape 22" id="22"/>
          <p:cNvSpPr/>
          <p:nvPr/>
        </p:nvSpPr>
        <p:spPr>
          <a:xfrm>
            <a:off x="6660756" y="2286279"/>
            <a:ext cx="5345694" cy="0"/>
          </a:xfrm>
          <a:prstGeom prst="line">
            <a:avLst/>
          </a:prstGeom>
          <a:ln cap="flat" w="38100">
            <a:solidFill>
              <a:srgbClr val="F8FAFF"/>
            </a:solidFill>
            <a:prstDash val="solid"/>
            <a:headEnd type="diamond" len="lg" w="lg"/>
            <a:tailEnd type="diamond" len="lg" w="lg"/>
          </a:ln>
        </p:spPr>
      </p:sp>
      <p:grpSp>
        <p:nvGrpSpPr>
          <p:cNvPr name="Group 23" id="23"/>
          <p:cNvGrpSpPr/>
          <p:nvPr/>
        </p:nvGrpSpPr>
        <p:grpSpPr>
          <a:xfrm rot="0">
            <a:off x="4167021" y="6547540"/>
            <a:ext cx="4594805" cy="3545093"/>
            <a:chOff x="0" y="0"/>
            <a:chExt cx="1210154" cy="933687"/>
          </a:xfrm>
        </p:grpSpPr>
        <p:sp>
          <p:nvSpPr>
            <p:cNvPr name="Freeform 24" id="24"/>
            <p:cNvSpPr/>
            <p:nvPr/>
          </p:nvSpPr>
          <p:spPr>
            <a:xfrm flipH="false" flipV="false" rot="0">
              <a:off x="0" y="0"/>
              <a:ext cx="1210155" cy="933687"/>
            </a:xfrm>
            <a:custGeom>
              <a:avLst/>
              <a:gdLst/>
              <a:ahLst/>
              <a:cxnLst/>
              <a:rect r="r" b="b" t="t" l="l"/>
              <a:pathLst>
                <a:path h="933687" w="1210155">
                  <a:moveTo>
                    <a:pt x="85931" y="0"/>
                  </a:moveTo>
                  <a:lnTo>
                    <a:pt x="1124223" y="0"/>
                  </a:lnTo>
                  <a:cubicBezTo>
                    <a:pt x="1171682" y="0"/>
                    <a:pt x="1210155" y="38473"/>
                    <a:pt x="1210155" y="85931"/>
                  </a:cubicBezTo>
                  <a:lnTo>
                    <a:pt x="1210155" y="847756"/>
                  </a:lnTo>
                  <a:cubicBezTo>
                    <a:pt x="1210155" y="870546"/>
                    <a:pt x="1201101" y="892403"/>
                    <a:pt x="1184986" y="908518"/>
                  </a:cubicBezTo>
                  <a:cubicBezTo>
                    <a:pt x="1168871" y="924634"/>
                    <a:pt x="1147014" y="933687"/>
                    <a:pt x="1124223" y="933687"/>
                  </a:cubicBezTo>
                  <a:lnTo>
                    <a:pt x="85931" y="933687"/>
                  </a:lnTo>
                  <a:cubicBezTo>
                    <a:pt x="38473" y="933687"/>
                    <a:pt x="0" y="895214"/>
                    <a:pt x="0" y="847756"/>
                  </a:cubicBezTo>
                  <a:lnTo>
                    <a:pt x="0" y="85931"/>
                  </a:lnTo>
                  <a:cubicBezTo>
                    <a:pt x="0" y="38473"/>
                    <a:pt x="38473" y="0"/>
                    <a:pt x="85931" y="0"/>
                  </a:cubicBezTo>
                  <a:close/>
                </a:path>
              </a:pathLst>
            </a:custGeom>
            <a:solidFill>
              <a:srgbClr val="F35000"/>
            </a:solidFill>
          </p:spPr>
        </p:sp>
        <p:sp>
          <p:nvSpPr>
            <p:cNvPr name="TextBox 25" id="25"/>
            <p:cNvSpPr txBox="true"/>
            <p:nvPr/>
          </p:nvSpPr>
          <p:spPr>
            <a:xfrm>
              <a:off x="0" y="-38100"/>
              <a:ext cx="1210154" cy="971787"/>
            </a:xfrm>
            <a:prstGeom prst="rect">
              <a:avLst/>
            </a:prstGeom>
          </p:spPr>
          <p:txBody>
            <a:bodyPr anchor="ctr" rtlCol="false" tIns="50800" lIns="50800" bIns="50800" rIns="50800"/>
            <a:lstStyle/>
            <a:p>
              <a:pPr algn="ctr">
                <a:lnSpc>
                  <a:spcPts val="2932"/>
                </a:lnSpc>
              </a:pPr>
            </a:p>
          </p:txBody>
        </p:sp>
      </p:grpSp>
      <p:grpSp>
        <p:nvGrpSpPr>
          <p:cNvPr name="Group 26" id="26"/>
          <p:cNvGrpSpPr/>
          <p:nvPr/>
        </p:nvGrpSpPr>
        <p:grpSpPr>
          <a:xfrm rot="0">
            <a:off x="9709048" y="6528490"/>
            <a:ext cx="4594805" cy="3545093"/>
            <a:chOff x="0" y="0"/>
            <a:chExt cx="1210154" cy="933687"/>
          </a:xfrm>
        </p:grpSpPr>
        <p:sp>
          <p:nvSpPr>
            <p:cNvPr name="Freeform 27" id="27"/>
            <p:cNvSpPr/>
            <p:nvPr/>
          </p:nvSpPr>
          <p:spPr>
            <a:xfrm flipH="false" flipV="false" rot="0">
              <a:off x="0" y="0"/>
              <a:ext cx="1210155" cy="933687"/>
            </a:xfrm>
            <a:custGeom>
              <a:avLst/>
              <a:gdLst/>
              <a:ahLst/>
              <a:cxnLst/>
              <a:rect r="r" b="b" t="t" l="l"/>
              <a:pathLst>
                <a:path h="933687" w="1210155">
                  <a:moveTo>
                    <a:pt x="85931" y="0"/>
                  </a:moveTo>
                  <a:lnTo>
                    <a:pt x="1124223" y="0"/>
                  </a:lnTo>
                  <a:cubicBezTo>
                    <a:pt x="1171682" y="0"/>
                    <a:pt x="1210155" y="38473"/>
                    <a:pt x="1210155" y="85931"/>
                  </a:cubicBezTo>
                  <a:lnTo>
                    <a:pt x="1210155" y="847756"/>
                  </a:lnTo>
                  <a:cubicBezTo>
                    <a:pt x="1210155" y="870546"/>
                    <a:pt x="1201101" y="892403"/>
                    <a:pt x="1184986" y="908518"/>
                  </a:cubicBezTo>
                  <a:cubicBezTo>
                    <a:pt x="1168871" y="924634"/>
                    <a:pt x="1147014" y="933687"/>
                    <a:pt x="1124223" y="933687"/>
                  </a:cubicBezTo>
                  <a:lnTo>
                    <a:pt x="85931" y="933687"/>
                  </a:lnTo>
                  <a:cubicBezTo>
                    <a:pt x="38473" y="933687"/>
                    <a:pt x="0" y="895214"/>
                    <a:pt x="0" y="847756"/>
                  </a:cubicBezTo>
                  <a:lnTo>
                    <a:pt x="0" y="85931"/>
                  </a:lnTo>
                  <a:cubicBezTo>
                    <a:pt x="0" y="38473"/>
                    <a:pt x="38473" y="0"/>
                    <a:pt x="85931" y="0"/>
                  </a:cubicBezTo>
                  <a:close/>
                </a:path>
              </a:pathLst>
            </a:custGeom>
            <a:solidFill>
              <a:srgbClr val="F35000"/>
            </a:solidFill>
          </p:spPr>
        </p:sp>
        <p:sp>
          <p:nvSpPr>
            <p:cNvPr name="TextBox 28" id="28"/>
            <p:cNvSpPr txBox="true"/>
            <p:nvPr/>
          </p:nvSpPr>
          <p:spPr>
            <a:xfrm>
              <a:off x="0" y="-38100"/>
              <a:ext cx="1210154" cy="971787"/>
            </a:xfrm>
            <a:prstGeom prst="rect">
              <a:avLst/>
            </a:prstGeom>
          </p:spPr>
          <p:txBody>
            <a:bodyPr anchor="ctr" rtlCol="false" tIns="50800" lIns="50800" bIns="50800" rIns="50800"/>
            <a:lstStyle/>
            <a:p>
              <a:pPr algn="ctr">
                <a:lnSpc>
                  <a:spcPts val="2932"/>
                </a:lnSpc>
              </a:pPr>
            </a:p>
          </p:txBody>
        </p:sp>
      </p:grpSp>
      <p:grpSp>
        <p:nvGrpSpPr>
          <p:cNvPr name="Group 29" id="29"/>
          <p:cNvGrpSpPr/>
          <p:nvPr/>
        </p:nvGrpSpPr>
        <p:grpSpPr>
          <a:xfrm rot="0">
            <a:off x="-6962693" y="6366565"/>
            <a:ext cx="9771663" cy="977166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sp>
        <p:nvSpPr>
          <p:cNvPr name="TextBox 32" id="32"/>
          <p:cNvSpPr txBox="true"/>
          <p:nvPr/>
        </p:nvSpPr>
        <p:spPr>
          <a:xfrm rot="0">
            <a:off x="1339081" y="3199184"/>
            <a:ext cx="5161133" cy="537695"/>
          </a:xfrm>
          <a:prstGeom prst="rect">
            <a:avLst/>
          </a:prstGeom>
        </p:spPr>
        <p:txBody>
          <a:bodyPr anchor="t" rtlCol="false" tIns="0" lIns="0" bIns="0" rIns="0">
            <a:spAutoFit/>
          </a:bodyPr>
          <a:lstStyle/>
          <a:p>
            <a:pPr algn="ctr">
              <a:lnSpc>
                <a:spcPts val="4480"/>
              </a:lnSpc>
            </a:pPr>
            <a:r>
              <a:rPr lang="en-US" sz="3200">
                <a:solidFill>
                  <a:srgbClr val="F8FAFF"/>
                </a:solidFill>
                <a:latin typeface="Canva Sans 1 Bold"/>
              </a:rPr>
              <a:t>Image Preprocessing</a:t>
            </a:r>
          </a:p>
        </p:txBody>
      </p:sp>
      <p:sp>
        <p:nvSpPr>
          <p:cNvPr name="TextBox 33" id="33"/>
          <p:cNvSpPr txBox="true"/>
          <p:nvPr/>
        </p:nvSpPr>
        <p:spPr>
          <a:xfrm rot="0">
            <a:off x="1780118" y="4066333"/>
            <a:ext cx="4279061" cy="2462158"/>
          </a:xfrm>
          <a:prstGeom prst="rect">
            <a:avLst/>
          </a:prstGeom>
        </p:spPr>
        <p:txBody>
          <a:bodyPr anchor="t" rtlCol="false" tIns="0" lIns="0" bIns="0" rIns="0">
            <a:spAutoFit/>
          </a:bodyPr>
          <a:lstStyle/>
          <a:p>
            <a:pPr algn="ctr">
              <a:lnSpc>
                <a:spcPts val="3920"/>
              </a:lnSpc>
            </a:pPr>
            <a:r>
              <a:rPr lang="en-US" sz="2800">
                <a:solidFill>
                  <a:srgbClr val="F8FAFF"/>
                </a:solidFill>
                <a:latin typeface="Canva Sans 1"/>
              </a:rPr>
              <a:t>Loa</a:t>
            </a:r>
            <a:r>
              <a:rPr lang="en-US" sz="2800">
                <a:solidFill>
                  <a:srgbClr val="F8FAFF"/>
                </a:solidFill>
                <a:latin typeface="Canva Sans 1"/>
              </a:rPr>
              <a:t>d the image and resize it to a fixed size.</a:t>
            </a:r>
          </a:p>
          <a:p>
            <a:pPr algn="ctr">
              <a:lnSpc>
                <a:spcPts val="3920"/>
              </a:lnSpc>
            </a:pPr>
            <a:r>
              <a:rPr lang="en-US" sz="2800">
                <a:solidFill>
                  <a:srgbClr val="F8FAFF"/>
                </a:solidFill>
                <a:latin typeface="Canva Sans 1"/>
              </a:rPr>
              <a:t>Normalize pixel values to be between 0 and 1.</a:t>
            </a:r>
          </a:p>
          <a:p>
            <a:pPr algn="ctr">
              <a:lnSpc>
                <a:spcPts val="3920"/>
              </a:lnSpc>
            </a:pPr>
          </a:p>
        </p:txBody>
      </p:sp>
      <p:sp>
        <p:nvSpPr>
          <p:cNvPr name="AutoShape 34" id="34"/>
          <p:cNvSpPr/>
          <p:nvPr/>
        </p:nvSpPr>
        <p:spPr>
          <a:xfrm flipV="true">
            <a:off x="1780118" y="3931189"/>
            <a:ext cx="4279061" cy="0"/>
          </a:xfrm>
          <a:prstGeom prst="line">
            <a:avLst/>
          </a:prstGeom>
          <a:ln cap="flat" w="38100">
            <a:solidFill>
              <a:srgbClr val="F8FAFF"/>
            </a:solidFill>
            <a:prstDash val="solid"/>
            <a:headEnd type="diamond" len="lg" w="lg"/>
            <a:tailEnd type="diamond" len="lg" w="lg"/>
          </a:ln>
        </p:spPr>
      </p:sp>
      <p:sp>
        <p:nvSpPr>
          <p:cNvPr name="TextBox 35" id="35"/>
          <p:cNvSpPr txBox="true"/>
          <p:nvPr/>
        </p:nvSpPr>
        <p:spPr>
          <a:xfrm rot="0">
            <a:off x="6750659" y="3199184"/>
            <a:ext cx="5161133" cy="537695"/>
          </a:xfrm>
          <a:prstGeom prst="rect">
            <a:avLst/>
          </a:prstGeom>
        </p:spPr>
        <p:txBody>
          <a:bodyPr anchor="t" rtlCol="false" tIns="0" lIns="0" bIns="0" rIns="0">
            <a:spAutoFit/>
          </a:bodyPr>
          <a:lstStyle/>
          <a:p>
            <a:pPr algn="ctr">
              <a:lnSpc>
                <a:spcPts val="4480"/>
              </a:lnSpc>
            </a:pPr>
            <a:r>
              <a:rPr lang="en-US" sz="3200">
                <a:solidFill>
                  <a:srgbClr val="F8FAFF"/>
                </a:solidFill>
                <a:latin typeface="Canva Sans 1 Bold"/>
              </a:rPr>
              <a:t>Build CNN Model</a:t>
            </a:r>
          </a:p>
        </p:txBody>
      </p:sp>
      <p:sp>
        <p:nvSpPr>
          <p:cNvPr name="AutoShape 36" id="36"/>
          <p:cNvSpPr/>
          <p:nvPr/>
        </p:nvSpPr>
        <p:spPr>
          <a:xfrm flipV="true">
            <a:off x="7191695" y="3912139"/>
            <a:ext cx="4279061" cy="0"/>
          </a:xfrm>
          <a:prstGeom prst="line">
            <a:avLst/>
          </a:prstGeom>
          <a:ln cap="flat" w="38100">
            <a:solidFill>
              <a:srgbClr val="F8FAFF"/>
            </a:solidFill>
            <a:prstDash val="solid"/>
            <a:headEnd type="diamond" len="lg" w="lg"/>
            <a:tailEnd type="diamond" len="lg" w="lg"/>
          </a:ln>
        </p:spPr>
      </p:sp>
      <p:sp>
        <p:nvSpPr>
          <p:cNvPr name="TextBox 37" id="37"/>
          <p:cNvSpPr txBox="true"/>
          <p:nvPr/>
        </p:nvSpPr>
        <p:spPr>
          <a:xfrm rot="0">
            <a:off x="6464424" y="4035964"/>
            <a:ext cx="5281476" cy="2452373"/>
          </a:xfrm>
          <a:prstGeom prst="rect">
            <a:avLst/>
          </a:prstGeom>
        </p:spPr>
        <p:txBody>
          <a:bodyPr anchor="t" rtlCol="false" tIns="0" lIns="0" bIns="0" rIns="0">
            <a:spAutoFit/>
          </a:bodyPr>
          <a:lstStyle/>
          <a:p>
            <a:pPr algn="ctr" marL="501244" indent="-250622" lvl="1">
              <a:lnSpc>
                <a:spcPts val="3250"/>
              </a:lnSpc>
              <a:buFont typeface="Arial"/>
              <a:buChar char="•"/>
            </a:pPr>
            <a:r>
              <a:rPr lang="en-US" sz="2321">
                <a:solidFill>
                  <a:srgbClr val="F8FAFF"/>
                </a:solidFill>
                <a:latin typeface="Canva Sans 1"/>
              </a:rPr>
              <a:t>Us</a:t>
            </a:r>
            <a:r>
              <a:rPr lang="en-US" sz="2321">
                <a:solidFill>
                  <a:srgbClr val="F8FAFF"/>
                </a:solidFill>
                <a:latin typeface="Canva Sans 1"/>
              </a:rPr>
              <a:t>e a simple CNN architecture with convolutional and pooling layers.</a:t>
            </a:r>
          </a:p>
          <a:p>
            <a:pPr algn="ctr" marL="501244" indent="-250622" lvl="1">
              <a:lnSpc>
                <a:spcPts val="3250"/>
              </a:lnSpc>
              <a:buFont typeface="Arial"/>
              <a:buChar char="•"/>
            </a:pPr>
            <a:r>
              <a:rPr lang="en-US" sz="2321">
                <a:solidFill>
                  <a:srgbClr val="F8FAFF"/>
                </a:solidFill>
                <a:latin typeface="Canva Sans 1"/>
              </a:rPr>
              <a:t>Flatten the output and add a dense layer for classification.</a:t>
            </a:r>
          </a:p>
          <a:p>
            <a:pPr algn="ctr">
              <a:lnSpc>
                <a:spcPts val="3250"/>
              </a:lnSpc>
            </a:pPr>
          </a:p>
        </p:txBody>
      </p:sp>
      <p:sp>
        <p:nvSpPr>
          <p:cNvPr name="AutoShape 38" id="38"/>
          <p:cNvSpPr/>
          <p:nvPr/>
        </p:nvSpPr>
        <p:spPr>
          <a:xfrm flipV="true">
            <a:off x="12603272" y="3912139"/>
            <a:ext cx="4279061" cy="0"/>
          </a:xfrm>
          <a:prstGeom prst="line">
            <a:avLst/>
          </a:prstGeom>
          <a:ln cap="flat" w="38100">
            <a:solidFill>
              <a:srgbClr val="F8FAFF"/>
            </a:solidFill>
            <a:prstDash val="solid"/>
            <a:headEnd type="diamond" len="lg" w="lg"/>
            <a:tailEnd type="diamond" len="lg" w="lg"/>
          </a:ln>
        </p:spPr>
      </p:sp>
      <p:sp>
        <p:nvSpPr>
          <p:cNvPr name="TextBox 39" id="39"/>
          <p:cNvSpPr txBox="true"/>
          <p:nvPr/>
        </p:nvSpPr>
        <p:spPr>
          <a:xfrm rot="0">
            <a:off x="12162236" y="3199184"/>
            <a:ext cx="5161133" cy="537695"/>
          </a:xfrm>
          <a:prstGeom prst="rect">
            <a:avLst/>
          </a:prstGeom>
        </p:spPr>
        <p:txBody>
          <a:bodyPr anchor="t" rtlCol="false" tIns="0" lIns="0" bIns="0" rIns="0">
            <a:spAutoFit/>
          </a:bodyPr>
          <a:lstStyle/>
          <a:p>
            <a:pPr algn="ctr">
              <a:lnSpc>
                <a:spcPts val="4480"/>
              </a:lnSpc>
            </a:pPr>
            <a:r>
              <a:rPr lang="en-US" sz="3200">
                <a:solidFill>
                  <a:srgbClr val="F8FAFF"/>
                </a:solidFill>
                <a:latin typeface="Canva Sans 1 Bold"/>
              </a:rPr>
              <a:t>Training</a:t>
            </a:r>
          </a:p>
        </p:txBody>
      </p:sp>
      <p:sp>
        <p:nvSpPr>
          <p:cNvPr name="TextBox 40" id="40"/>
          <p:cNvSpPr txBox="true"/>
          <p:nvPr/>
        </p:nvSpPr>
        <p:spPr>
          <a:xfrm rot="0">
            <a:off x="12865467" y="4085383"/>
            <a:ext cx="3874131" cy="1727848"/>
          </a:xfrm>
          <a:prstGeom prst="rect">
            <a:avLst/>
          </a:prstGeom>
        </p:spPr>
        <p:txBody>
          <a:bodyPr anchor="t" rtlCol="false" tIns="0" lIns="0" bIns="0" rIns="0">
            <a:spAutoFit/>
          </a:bodyPr>
          <a:lstStyle/>
          <a:p>
            <a:pPr algn="ctr">
              <a:lnSpc>
                <a:spcPts val="3456"/>
              </a:lnSpc>
            </a:pPr>
            <a:r>
              <a:rPr lang="en-US" sz="2468">
                <a:solidFill>
                  <a:srgbClr val="F8FAFF"/>
                </a:solidFill>
                <a:latin typeface="Canva Sans 1"/>
              </a:rPr>
              <a:t>Split the dataset, choose a loss function, and train the model on the training set</a:t>
            </a:r>
          </a:p>
        </p:txBody>
      </p:sp>
      <p:sp>
        <p:nvSpPr>
          <p:cNvPr name="TextBox 41" id="41"/>
          <p:cNvSpPr txBox="true"/>
          <p:nvPr/>
        </p:nvSpPr>
        <p:spPr>
          <a:xfrm rot="0">
            <a:off x="3944029" y="6814240"/>
            <a:ext cx="5161133" cy="537695"/>
          </a:xfrm>
          <a:prstGeom prst="rect">
            <a:avLst/>
          </a:prstGeom>
        </p:spPr>
        <p:txBody>
          <a:bodyPr anchor="t" rtlCol="false" tIns="0" lIns="0" bIns="0" rIns="0">
            <a:spAutoFit/>
          </a:bodyPr>
          <a:lstStyle/>
          <a:p>
            <a:pPr algn="ctr">
              <a:lnSpc>
                <a:spcPts val="4480"/>
              </a:lnSpc>
            </a:pPr>
            <a:r>
              <a:rPr lang="en-US" sz="3200">
                <a:solidFill>
                  <a:srgbClr val="F8FAFF"/>
                </a:solidFill>
                <a:latin typeface="Canva Sans 1 Bold"/>
              </a:rPr>
              <a:t>Prediction</a:t>
            </a:r>
          </a:p>
        </p:txBody>
      </p:sp>
      <p:sp>
        <p:nvSpPr>
          <p:cNvPr name="AutoShape 42" id="42"/>
          <p:cNvSpPr/>
          <p:nvPr/>
        </p:nvSpPr>
        <p:spPr>
          <a:xfrm flipV="true">
            <a:off x="4360684" y="7542435"/>
            <a:ext cx="4279061" cy="0"/>
          </a:xfrm>
          <a:prstGeom prst="line">
            <a:avLst/>
          </a:prstGeom>
          <a:ln cap="flat" w="38100">
            <a:solidFill>
              <a:srgbClr val="F8FAFF"/>
            </a:solidFill>
            <a:prstDash val="solid"/>
            <a:headEnd type="diamond" len="lg" w="lg"/>
            <a:tailEnd type="diamond" len="lg" w="lg"/>
          </a:ln>
        </p:spPr>
      </p:sp>
      <p:sp>
        <p:nvSpPr>
          <p:cNvPr name="TextBox 43" id="43"/>
          <p:cNvSpPr txBox="true"/>
          <p:nvPr/>
        </p:nvSpPr>
        <p:spPr>
          <a:xfrm rot="0">
            <a:off x="4482766" y="7885335"/>
            <a:ext cx="4279061" cy="1471706"/>
          </a:xfrm>
          <a:prstGeom prst="rect">
            <a:avLst/>
          </a:prstGeom>
        </p:spPr>
        <p:txBody>
          <a:bodyPr anchor="t" rtlCol="false" tIns="0" lIns="0" bIns="0" rIns="0">
            <a:spAutoFit/>
          </a:bodyPr>
          <a:lstStyle/>
          <a:p>
            <a:pPr algn="ctr">
              <a:lnSpc>
                <a:spcPts val="3920"/>
              </a:lnSpc>
            </a:pPr>
            <a:r>
              <a:rPr lang="en-US" sz="2800">
                <a:solidFill>
                  <a:srgbClr val="F8FAFF"/>
                </a:solidFill>
                <a:latin typeface="Canva Sans 1"/>
              </a:rPr>
              <a:t>Use the trained model to predict text from new images.</a:t>
            </a:r>
          </a:p>
        </p:txBody>
      </p:sp>
      <p:sp>
        <p:nvSpPr>
          <p:cNvPr name="TextBox 44" id="44"/>
          <p:cNvSpPr txBox="true"/>
          <p:nvPr/>
        </p:nvSpPr>
        <p:spPr>
          <a:xfrm rot="0">
            <a:off x="9581669" y="6821712"/>
            <a:ext cx="5161133" cy="537695"/>
          </a:xfrm>
          <a:prstGeom prst="rect">
            <a:avLst/>
          </a:prstGeom>
        </p:spPr>
        <p:txBody>
          <a:bodyPr anchor="t" rtlCol="false" tIns="0" lIns="0" bIns="0" rIns="0">
            <a:spAutoFit/>
          </a:bodyPr>
          <a:lstStyle/>
          <a:p>
            <a:pPr algn="ctr">
              <a:lnSpc>
                <a:spcPts val="4480"/>
              </a:lnSpc>
            </a:pPr>
            <a:r>
              <a:rPr lang="en-US" sz="3200">
                <a:solidFill>
                  <a:srgbClr val="F8FAFF"/>
                </a:solidFill>
                <a:latin typeface="Canva Sans 1 Bold"/>
              </a:rPr>
              <a:t>Post-Processing</a:t>
            </a:r>
          </a:p>
        </p:txBody>
      </p:sp>
      <p:sp>
        <p:nvSpPr>
          <p:cNvPr name="TextBox 45" id="45"/>
          <p:cNvSpPr txBox="true"/>
          <p:nvPr/>
        </p:nvSpPr>
        <p:spPr>
          <a:xfrm rot="0">
            <a:off x="9866920" y="7921382"/>
            <a:ext cx="4279061" cy="1966932"/>
          </a:xfrm>
          <a:prstGeom prst="rect">
            <a:avLst/>
          </a:prstGeom>
        </p:spPr>
        <p:txBody>
          <a:bodyPr anchor="t" rtlCol="false" tIns="0" lIns="0" bIns="0" rIns="0">
            <a:spAutoFit/>
          </a:bodyPr>
          <a:lstStyle/>
          <a:p>
            <a:pPr algn="ctr">
              <a:lnSpc>
                <a:spcPts val="3920"/>
              </a:lnSpc>
            </a:pPr>
            <a:r>
              <a:rPr lang="en-US" sz="2800">
                <a:solidFill>
                  <a:srgbClr val="F8FAFF"/>
                </a:solidFill>
                <a:latin typeface="Canva Sans 1"/>
              </a:rPr>
              <a:t>Implement decoding to convert model predictions into human-readable text.</a:t>
            </a:r>
          </a:p>
        </p:txBody>
      </p:sp>
      <p:sp>
        <p:nvSpPr>
          <p:cNvPr name="AutoShape 46" id="46"/>
          <p:cNvSpPr/>
          <p:nvPr/>
        </p:nvSpPr>
        <p:spPr>
          <a:xfrm flipV="true">
            <a:off x="9866920" y="7561485"/>
            <a:ext cx="4279061" cy="0"/>
          </a:xfrm>
          <a:prstGeom prst="line">
            <a:avLst/>
          </a:prstGeom>
          <a:ln cap="flat" w="38100">
            <a:solidFill>
              <a:srgbClr val="F8FAFF"/>
            </a:solidFill>
            <a:prstDash val="solid"/>
            <a:headEnd type="diamond" len="lg" w="lg"/>
            <a:tailEnd type="diamond" len="lg" w="lg"/>
          </a:ln>
        </p:spPr>
      </p:sp>
      <p:sp>
        <p:nvSpPr>
          <p:cNvPr name="TextBox 47" id="47"/>
          <p:cNvSpPr txBox="true"/>
          <p:nvPr/>
        </p:nvSpPr>
        <p:spPr>
          <a:xfrm rot="0">
            <a:off x="14145981" y="9894991"/>
            <a:ext cx="3948393" cy="407192"/>
          </a:xfrm>
          <a:prstGeom prst="rect">
            <a:avLst/>
          </a:prstGeom>
        </p:spPr>
        <p:txBody>
          <a:bodyPr anchor="t" rtlCol="false" tIns="0" lIns="0" bIns="0" rIns="0">
            <a:spAutoFit/>
          </a:bodyPr>
          <a:lstStyle/>
          <a:p>
            <a:pPr algn="ctr">
              <a:lnSpc>
                <a:spcPts val="3390"/>
              </a:lnSpc>
              <a:spcBef>
                <a:spcPct val="0"/>
              </a:spcBef>
            </a:pPr>
            <a:r>
              <a:rPr lang="en-US" sz="2421" spc="24">
                <a:solidFill>
                  <a:srgbClr val="000000"/>
                </a:solidFill>
                <a:latin typeface="Canva Sans 1"/>
              </a:rPr>
              <a:t>Khasanov Abror 12204542</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006874"/>
            <a:chOff x="0" y="0"/>
            <a:chExt cx="4816593" cy="791934"/>
          </a:xfrm>
        </p:grpSpPr>
        <p:sp>
          <p:nvSpPr>
            <p:cNvPr name="Freeform 3" id="3"/>
            <p:cNvSpPr/>
            <p:nvPr/>
          </p:nvSpPr>
          <p:spPr>
            <a:xfrm flipH="false" flipV="false" rot="0">
              <a:off x="0" y="0"/>
              <a:ext cx="4816592" cy="791934"/>
            </a:xfrm>
            <a:custGeom>
              <a:avLst/>
              <a:gdLst/>
              <a:ahLst/>
              <a:cxnLst/>
              <a:rect r="r" b="b" t="t" l="l"/>
              <a:pathLst>
                <a:path h="791934" w="4816592">
                  <a:moveTo>
                    <a:pt x="0" y="0"/>
                  </a:moveTo>
                  <a:lnTo>
                    <a:pt x="4816592" y="0"/>
                  </a:lnTo>
                  <a:lnTo>
                    <a:pt x="4816592" y="791934"/>
                  </a:lnTo>
                  <a:lnTo>
                    <a:pt x="0" y="791934"/>
                  </a:lnTo>
                  <a:close/>
                </a:path>
              </a:pathLst>
            </a:custGeom>
            <a:solidFill>
              <a:srgbClr val="F37221"/>
            </a:solidFill>
          </p:spPr>
        </p:sp>
        <p:sp>
          <p:nvSpPr>
            <p:cNvPr name="TextBox 4" id="4"/>
            <p:cNvSpPr txBox="true"/>
            <p:nvPr/>
          </p:nvSpPr>
          <p:spPr>
            <a:xfrm>
              <a:off x="0" y="-57150"/>
              <a:ext cx="4816593" cy="849084"/>
            </a:xfrm>
            <a:prstGeom prst="rect">
              <a:avLst/>
            </a:prstGeom>
          </p:spPr>
          <p:txBody>
            <a:bodyPr anchor="ctr" rtlCol="false" tIns="50800" lIns="50800" bIns="50800" rIns="50800"/>
            <a:lstStyle/>
            <a:p>
              <a:pPr algn="ctr">
                <a:lnSpc>
                  <a:spcPts val="3632"/>
                </a:lnSpc>
              </a:pPr>
            </a:p>
          </p:txBody>
        </p:sp>
      </p:grpSp>
      <p:sp>
        <p:nvSpPr>
          <p:cNvPr name="Freeform 5" id="5"/>
          <p:cNvSpPr/>
          <p:nvPr/>
        </p:nvSpPr>
        <p:spPr>
          <a:xfrm flipH="false" flipV="false" rot="0">
            <a:off x="511585" y="3762670"/>
            <a:ext cx="17296345" cy="946033"/>
          </a:xfrm>
          <a:custGeom>
            <a:avLst/>
            <a:gdLst/>
            <a:ahLst/>
            <a:cxnLst/>
            <a:rect r="r" b="b" t="t" l="l"/>
            <a:pathLst>
              <a:path h="946033" w="17296345">
                <a:moveTo>
                  <a:pt x="0" y="0"/>
                </a:moveTo>
                <a:lnTo>
                  <a:pt x="17296345" y="0"/>
                </a:lnTo>
                <a:lnTo>
                  <a:pt x="17296345" y="946033"/>
                </a:lnTo>
                <a:lnTo>
                  <a:pt x="0" y="946033"/>
                </a:lnTo>
                <a:lnTo>
                  <a:pt x="0" y="0"/>
                </a:lnTo>
                <a:close/>
              </a:path>
            </a:pathLst>
          </a:custGeom>
          <a:blipFill>
            <a:blip r:embed="rId2"/>
            <a:stretch>
              <a:fillRect l="0" t="0" r="0" b="0"/>
            </a:stretch>
          </a:blipFill>
        </p:spPr>
      </p:sp>
      <p:sp>
        <p:nvSpPr>
          <p:cNvPr name="Freeform 6" id="6"/>
          <p:cNvSpPr/>
          <p:nvPr/>
        </p:nvSpPr>
        <p:spPr>
          <a:xfrm flipH="false" flipV="false" rot="0">
            <a:off x="578080" y="5890368"/>
            <a:ext cx="17131839" cy="1317834"/>
          </a:xfrm>
          <a:custGeom>
            <a:avLst/>
            <a:gdLst/>
            <a:ahLst/>
            <a:cxnLst/>
            <a:rect r="r" b="b" t="t" l="l"/>
            <a:pathLst>
              <a:path h="1317834" w="17131839">
                <a:moveTo>
                  <a:pt x="0" y="0"/>
                </a:moveTo>
                <a:lnTo>
                  <a:pt x="17131840" y="0"/>
                </a:lnTo>
                <a:lnTo>
                  <a:pt x="17131840" y="1317834"/>
                </a:lnTo>
                <a:lnTo>
                  <a:pt x="0" y="1317834"/>
                </a:lnTo>
                <a:lnTo>
                  <a:pt x="0" y="0"/>
                </a:lnTo>
                <a:close/>
              </a:path>
            </a:pathLst>
          </a:custGeom>
          <a:blipFill>
            <a:blip r:embed="rId3"/>
            <a:stretch>
              <a:fillRect l="0" t="0" r="0" b="0"/>
            </a:stretch>
          </a:blipFill>
        </p:spPr>
      </p:sp>
      <p:sp>
        <p:nvSpPr>
          <p:cNvPr name="Freeform 7" id="7"/>
          <p:cNvSpPr/>
          <p:nvPr/>
        </p:nvSpPr>
        <p:spPr>
          <a:xfrm flipH="false" flipV="false" rot="0">
            <a:off x="441789" y="8060686"/>
            <a:ext cx="17114964" cy="1592311"/>
          </a:xfrm>
          <a:custGeom>
            <a:avLst/>
            <a:gdLst/>
            <a:ahLst/>
            <a:cxnLst/>
            <a:rect r="r" b="b" t="t" l="l"/>
            <a:pathLst>
              <a:path h="1592311" w="17114964">
                <a:moveTo>
                  <a:pt x="0" y="0"/>
                </a:moveTo>
                <a:lnTo>
                  <a:pt x="17114964" y="0"/>
                </a:lnTo>
                <a:lnTo>
                  <a:pt x="17114964" y="1592311"/>
                </a:lnTo>
                <a:lnTo>
                  <a:pt x="0" y="1592311"/>
                </a:lnTo>
                <a:lnTo>
                  <a:pt x="0" y="0"/>
                </a:lnTo>
                <a:close/>
              </a:path>
            </a:pathLst>
          </a:custGeom>
          <a:blipFill>
            <a:blip r:embed="rId4"/>
            <a:stretch>
              <a:fillRect l="0" t="0" r="0" b="0"/>
            </a:stretch>
          </a:blipFill>
        </p:spPr>
      </p:sp>
      <p:sp>
        <p:nvSpPr>
          <p:cNvPr name="TextBox 8" id="8"/>
          <p:cNvSpPr txBox="true"/>
          <p:nvPr/>
        </p:nvSpPr>
        <p:spPr>
          <a:xfrm rot="0">
            <a:off x="6512265" y="496584"/>
            <a:ext cx="4974012" cy="1642117"/>
          </a:xfrm>
          <a:prstGeom prst="rect">
            <a:avLst/>
          </a:prstGeom>
        </p:spPr>
        <p:txBody>
          <a:bodyPr anchor="t" rtlCol="false" tIns="0" lIns="0" bIns="0" rIns="0">
            <a:spAutoFit/>
          </a:bodyPr>
          <a:lstStyle/>
          <a:p>
            <a:pPr algn="ctr">
              <a:lnSpc>
                <a:spcPts val="6669"/>
              </a:lnSpc>
              <a:spcBef>
                <a:spcPct val="0"/>
              </a:spcBef>
            </a:pPr>
            <a:r>
              <a:rPr lang="en-US" sz="4833" spc="241">
                <a:solidFill>
                  <a:srgbClr val="FFFFFF"/>
                </a:solidFill>
                <a:latin typeface="Canva Sans 2 Bold"/>
              </a:rPr>
              <a:t>Text Recognition</a:t>
            </a:r>
          </a:p>
        </p:txBody>
      </p:sp>
      <p:sp>
        <p:nvSpPr>
          <p:cNvPr name="Freeform 9" id="9"/>
          <p:cNvSpPr/>
          <p:nvPr/>
        </p:nvSpPr>
        <p:spPr>
          <a:xfrm flipH="false" flipV="false" rot="0">
            <a:off x="6512265" y="150753"/>
            <a:ext cx="4892271" cy="2904652"/>
          </a:xfrm>
          <a:custGeom>
            <a:avLst/>
            <a:gdLst/>
            <a:ahLst/>
            <a:cxnLst/>
            <a:rect r="r" b="b" t="t" l="l"/>
            <a:pathLst>
              <a:path h="2904652" w="4892271">
                <a:moveTo>
                  <a:pt x="0" y="0"/>
                </a:moveTo>
                <a:lnTo>
                  <a:pt x="4892270" y="0"/>
                </a:lnTo>
                <a:lnTo>
                  <a:pt x="4892270" y="2904653"/>
                </a:lnTo>
                <a:lnTo>
                  <a:pt x="0" y="2904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a:off x="441789" y="9879000"/>
            <a:ext cx="17366142" cy="0"/>
          </a:xfrm>
          <a:prstGeom prst="line">
            <a:avLst/>
          </a:prstGeom>
          <a:ln cap="flat" w="38100">
            <a:solidFill>
              <a:srgbClr val="F47C00"/>
            </a:solidFill>
            <a:prstDash val="solid"/>
            <a:headEnd type="diamond" len="lg" w="lg"/>
            <a:tailEnd type="diamond" len="lg" w="lg"/>
          </a:ln>
        </p:spPr>
      </p:sp>
      <p:sp>
        <p:nvSpPr>
          <p:cNvPr name="AutoShape 11" id="11"/>
          <p:cNvSpPr/>
          <p:nvPr/>
        </p:nvSpPr>
        <p:spPr>
          <a:xfrm>
            <a:off x="511585" y="7599270"/>
            <a:ext cx="17366142" cy="0"/>
          </a:xfrm>
          <a:prstGeom prst="line">
            <a:avLst/>
          </a:prstGeom>
          <a:ln cap="flat" w="38100">
            <a:solidFill>
              <a:srgbClr val="F47C00"/>
            </a:solidFill>
            <a:prstDash val="solid"/>
            <a:headEnd type="diamond" len="lg" w="lg"/>
            <a:tailEnd type="diamond" len="lg" w="lg"/>
          </a:ln>
        </p:spPr>
      </p:sp>
      <p:sp>
        <p:nvSpPr>
          <p:cNvPr name="AutoShape 12" id="12"/>
          <p:cNvSpPr/>
          <p:nvPr/>
        </p:nvSpPr>
        <p:spPr>
          <a:xfrm>
            <a:off x="476687" y="5162550"/>
            <a:ext cx="17366142" cy="0"/>
          </a:xfrm>
          <a:prstGeom prst="line">
            <a:avLst/>
          </a:prstGeom>
          <a:ln cap="flat" w="38100">
            <a:solidFill>
              <a:srgbClr val="F47C00"/>
            </a:solidFill>
            <a:prstDash val="solid"/>
            <a:headEnd type="diamond" len="lg" w="lg"/>
            <a:tailEnd type="diamond" len="lg" w="lg"/>
          </a:ln>
        </p:spPr>
      </p:sp>
      <p:sp>
        <p:nvSpPr>
          <p:cNvPr name="TextBox 13" id="13"/>
          <p:cNvSpPr txBox="true"/>
          <p:nvPr/>
        </p:nvSpPr>
        <p:spPr>
          <a:xfrm rot="0">
            <a:off x="12986788" y="9802800"/>
            <a:ext cx="489093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Khasanov Abror 12204542</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7437" y="7505105"/>
            <a:ext cx="18683303" cy="3362423"/>
          </a:xfrm>
          <a:custGeom>
            <a:avLst/>
            <a:gdLst/>
            <a:ahLst/>
            <a:cxnLst/>
            <a:rect r="r" b="b" t="t" l="l"/>
            <a:pathLst>
              <a:path h="3362423" w="18683303">
                <a:moveTo>
                  <a:pt x="0" y="0"/>
                </a:moveTo>
                <a:lnTo>
                  <a:pt x="18683303" y="0"/>
                </a:lnTo>
                <a:lnTo>
                  <a:pt x="18683303" y="3362423"/>
                </a:lnTo>
                <a:lnTo>
                  <a:pt x="0" y="3362423"/>
                </a:lnTo>
                <a:lnTo>
                  <a:pt x="0" y="0"/>
                </a:lnTo>
                <a:close/>
              </a:path>
            </a:pathLst>
          </a:custGeom>
          <a:blipFill>
            <a:blip r:embed="rId2"/>
            <a:stretch>
              <a:fillRect l="-5818" t="-8653" r="-14515" b="0"/>
            </a:stretch>
          </a:blipFill>
        </p:spPr>
      </p:sp>
      <p:grpSp>
        <p:nvGrpSpPr>
          <p:cNvPr name="Group 3" id="3"/>
          <p:cNvGrpSpPr/>
          <p:nvPr/>
        </p:nvGrpSpPr>
        <p:grpSpPr>
          <a:xfrm rot="0">
            <a:off x="-7694511" y="7505105"/>
            <a:ext cx="9771663" cy="97716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93725"/>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6" id="6"/>
          <p:cNvGrpSpPr/>
          <p:nvPr/>
        </p:nvGrpSpPr>
        <p:grpSpPr>
          <a:xfrm rot="0">
            <a:off x="17259300" y="8493924"/>
            <a:ext cx="2453132" cy="24531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8" id="8"/>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9" id="9"/>
          <p:cNvSpPr/>
          <p:nvPr/>
        </p:nvSpPr>
        <p:spPr>
          <a:xfrm flipH="false" flipV="false" rot="0">
            <a:off x="265325" y="3322229"/>
            <a:ext cx="17645351" cy="4514955"/>
          </a:xfrm>
          <a:custGeom>
            <a:avLst/>
            <a:gdLst/>
            <a:ahLst/>
            <a:cxnLst/>
            <a:rect r="r" b="b" t="t" l="l"/>
            <a:pathLst>
              <a:path h="4514955" w="17645351">
                <a:moveTo>
                  <a:pt x="0" y="0"/>
                </a:moveTo>
                <a:lnTo>
                  <a:pt x="17645351" y="0"/>
                </a:lnTo>
                <a:lnTo>
                  <a:pt x="17645351" y="4514955"/>
                </a:lnTo>
                <a:lnTo>
                  <a:pt x="0" y="4514955"/>
                </a:lnTo>
                <a:lnTo>
                  <a:pt x="0" y="0"/>
                </a:lnTo>
                <a:close/>
              </a:path>
            </a:pathLst>
          </a:custGeom>
          <a:blipFill>
            <a:blip r:embed="rId3"/>
            <a:stretch>
              <a:fillRect l="-16242" t="-117891" r="-20126" b="-128308"/>
            </a:stretch>
          </a:blipFill>
        </p:spPr>
      </p:sp>
      <p:grpSp>
        <p:nvGrpSpPr>
          <p:cNvPr name="Group 10" id="10"/>
          <p:cNvGrpSpPr/>
          <p:nvPr/>
        </p:nvGrpSpPr>
        <p:grpSpPr>
          <a:xfrm rot="0">
            <a:off x="5612939" y="-1285875"/>
            <a:ext cx="12872927" cy="2314575"/>
            <a:chOff x="0" y="0"/>
            <a:chExt cx="3390400" cy="609600"/>
          </a:xfrm>
        </p:grpSpPr>
        <p:sp>
          <p:nvSpPr>
            <p:cNvPr name="Freeform 11" id="11"/>
            <p:cNvSpPr/>
            <p:nvPr/>
          </p:nvSpPr>
          <p:spPr>
            <a:xfrm flipH="false" flipV="false" rot="0">
              <a:off x="0" y="0"/>
              <a:ext cx="3390400" cy="609600"/>
            </a:xfrm>
            <a:custGeom>
              <a:avLst/>
              <a:gdLst/>
              <a:ahLst/>
              <a:cxnLst/>
              <a:rect r="r" b="b" t="t" l="l"/>
              <a:pathLst>
                <a:path h="609600" w="3390400">
                  <a:moveTo>
                    <a:pt x="3187200" y="0"/>
                  </a:moveTo>
                  <a:lnTo>
                    <a:pt x="0" y="0"/>
                  </a:lnTo>
                  <a:lnTo>
                    <a:pt x="203200" y="609600"/>
                  </a:lnTo>
                  <a:lnTo>
                    <a:pt x="3390400" y="609600"/>
                  </a:lnTo>
                  <a:lnTo>
                    <a:pt x="3187200" y="0"/>
                  </a:lnTo>
                  <a:close/>
                </a:path>
              </a:pathLst>
            </a:custGeom>
            <a:solidFill>
              <a:srgbClr val="BBBBBB"/>
            </a:solidFill>
          </p:spPr>
        </p:sp>
        <p:sp>
          <p:nvSpPr>
            <p:cNvPr name="TextBox 12" id="12"/>
            <p:cNvSpPr txBox="true"/>
            <p:nvPr/>
          </p:nvSpPr>
          <p:spPr>
            <a:xfrm>
              <a:off x="101600" y="-38100"/>
              <a:ext cx="3187200" cy="647700"/>
            </a:xfrm>
            <a:prstGeom prst="rect">
              <a:avLst/>
            </a:prstGeom>
          </p:spPr>
          <p:txBody>
            <a:bodyPr anchor="ctr" rtlCol="false" tIns="50800" lIns="50800" bIns="50800" rIns="50800"/>
            <a:lstStyle/>
            <a:p>
              <a:pPr algn="ctr">
                <a:lnSpc>
                  <a:spcPts val="2932"/>
                </a:lnSpc>
              </a:pPr>
            </a:p>
          </p:txBody>
        </p:sp>
      </p:grpSp>
      <p:grpSp>
        <p:nvGrpSpPr>
          <p:cNvPr name="Group 13" id="13"/>
          <p:cNvGrpSpPr/>
          <p:nvPr/>
        </p:nvGrpSpPr>
        <p:grpSpPr>
          <a:xfrm rot="0">
            <a:off x="-1008948" y="0"/>
            <a:ext cx="8668216" cy="2314575"/>
            <a:chOff x="0" y="0"/>
            <a:chExt cx="2282987" cy="609600"/>
          </a:xfrm>
        </p:grpSpPr>
        <p:sp>
          <p:nvSpPr>
            <p:cNvPr name="Freeform 14" id="14"/>
            <p:cNvSpPr/>
            <p:nvPr/>
          </p:nvSpPr>
          <p:spPr>
            <a:xfrm flipH="false" flipV="false" rot="0">
              <a:off x="0" y="0"/>
              <a:ext cx="2282987" cy="609600"/>
            </a:xfrm>
            <a:custGeom>
              <a:avLst/>
              <a:gdLst/>
              <a:ahLst/>
              <a:cxnLst/>
              <a:rect r="r" b="b" t="t" l="l"/>
              <a:pathLst>
                <a:path h="609600" w="2282987">
                  <a:moveTo>
                    <a:pt x="2079787" y="0"/>
                  </a:moveTo>
                  <a:lnTo>
                    <a:pt x="0" y="0"/>
                  </a:lnTo>
                  <a:lnTo>
                    <a:pt x="203200" y="609600"/>
                  </a:lnTo>
                  <a:lnTo>
                    <a:pt x="2282987" y="609600"/>
                  </a:lnTo>
                  <a:lnTo>
                    <a:pt x="2079787" y="0"/>
                  </a:lnTo>
                  <a:close/>
                </a:path>
              </a:pathLst>
            </a:custGeom>
            <a:solidFill>
              <a:srgbClr val="F47C00"/>
            </a:solidFill>
          </p:spPr>
        </p:sp>
        <p:sp>
          <p:nvSpPr>
            <p:cNvPr name="TextBox 15" id="15"/>
            <p:cNvSpPr txBox="true"/>
            <p:nvPr/>
          </p:nvSpPr>
          <p:spPr>
            <a:xfrm>
              <a:off x="101600" y="-38100"/>
              <a:ext cx="2079787" cy="647700"/>
            </a:xfrm>
            <a:prstGeom prst="rect">
              <a:avLst/>
            </a:prstGeom>
          </p:spPr>
          <p:txBody>
            <a:bodyPr anchor="ctr" rtlCol="false" tIns="50800" lIns="50800" bIns="50800" rIns="50800"/>
            <a:lstStyle/>
            <a:p>
              <a:pPr algn="ctr">
                <a:lnSpc>
                  <a:spcPts val="2932"/>
                </a:lnSpc>
              </a:pPr>
            </a:p>
          </p:txBody>
        </p:sp>
      </p:grpSp>
      <p:sp>
        <p:nvSpPr>
          <p:cNvPr name="TextBox 16" id="16"/>
          <p:cNvSpPr txBox="true"/>
          <p:nvPr/>
        </p:nvSpPr>
        <p:spPr>
          <a:xfrm rot="0">
            <a:off x="998731" y="571690"/>
            <a:ext cx="5041925" cy="1052117"/>
          </a:xfrm>
          <a:prstGeom prst="rect">
            <a:avLst/>
          </a:prstGeom>
        </p:spPr>
        <p:txBody>
          <a:bodyPr anchor="t" rtlCol="false" tIns="0" lIns="0" bIns="0" rIns="0">
            <a:spAutoFit/>
          </a:bodyPr>
          <a:lstStyle/>
          <a:p>
            <a:pPr algn="ctr">
              <a:lnSpc>
                <a:spcPts val="8684"/>
              </a:lnSpc>
              <a:spcBef>
                <a:spcPct val="0"/>
              </a:spcBef>
            </a:pPr>
            <a:r>
              <a:rPr lang="en-US" sz="6203" spc="62">
                <a:solidFill>
                  <a:srgbClr val="000000"/>
                </a:solidFill>
                <a:latin typeface="Canva Sans 1 Bold"/>
              </a:rPr>
              <a:t>FLOWCHART</a:t>
            </a:r>
          </a:p>
        </p:txBody>
      </p:sp>
      <p:sp>
        <p:nvSpPr>
          <p:cNvPr name="TextBox 17" id="17"/>
          <p:cNvSpPr txBox="true"/>
          <p:nvPr/>
        </p:nvSpPr>
        <p:spPr>
          <a:xfrm rot="0">
            <a:off x="13019737" y="9636362"/>
            <a:ext cx="489093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Khasanov Abror 12204542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5893793" y="327763"/>
            <a:ext cx="11805898" cy="9959237"/>
          </a:xfrm>
          <a:custGeom>
            <a:avLst/>
            <a:gdLst/>
            <a:ahLst/>
            <a:cxnLst/>
            <a:rect r="r" b="b" t="t" l="l"/>
            <a:pathLst>
              <a:path h="9959237" w="11805898">
                <a:moveTo>
                  <a:pt x="0" y="0"/>
                </a:moveTo>
                <a:lnTo>
                  <a:pt x="11805899" y="0"/>
                </a:lnTo>
                <a:lnTo>
                  <a:pt x="11805899" y="9959237"/>
                </a:lnTo>
                <a:lnTo>
                  <a:pt x="0" y="9959237"/>
                </a:lnTo>
                <a:lnTo>
                  <a:pt x="0" y="0"/>
                </a:lnTo>
                <a:close/>
              </a:path>
            </a:pathLst>
          </a:custGeom>
          <a:blipFill>
            <a:blip r:embed="rId2"/>
            <a:stretch>
              <a:fillRect l="0" t="0" r="0" b="0"/>
            </a:stretch>
          </a:blipFill>
        </p:spPr>
      </p:sp>
      <p:sp>
        <p:nvSpPr>
          <p:cNvPr name="TextBox 12" id="12"/>
          <p:cNvSpPr txBox="true"/>
          <p:nvPr/>
        </p:nvSpPr>
        <p:spPr>
          <a:xfrm rot="0">
            <a:off x="285403" y="4381994"/>
            <a:ext cx="4974012" cy="3318517"/>
          </a:xfrm>
          <a:prstGeom prst="rect">
            <a:avLst/>
          </a:prstGeom>
        </p:spPr>
        <p:txBody>
          <a:bodyPr anchor="t" rtlCol="false" tIns="0" lIns="0" bIns="0" rIns="0">
            <a:spAutoFit/>
          </a:bodyPr>
          <a:lstStyle/>
          <a:p>
            <a:pPr algn="ctr">
              <a:lnSpc>
                <a:spcPts val="6669"/>
              </a:lnSpc>
            </a:pPr>
            <a:r>
              <a:rPr lang="en-US" sz="4833" spc="241">
                <a:solidFill>
                  <a:srgbClr val="FDFBFB"/>
                </a:solidFill>
                <a:latin typeface="Canva Sans 2 Bold"/>
              </a:rPr>
              <a:t>Libraries</a:t>
            </a:r>
          </a:p>
          <a:p>
            <a:pPr algn="ctr">
              <a:lnSpc>
                <a:spcPts val="6669"/>
              </a:lnSpc>
            </a:pPr>
          </a:p>
          <a:p>
            <a:pPr algn="ctr">
              <a:lnSpc>
                <a:spcPts val="6669"/>
              </a:lnSpc>
            </a:pPr>
            <a:r>
              <a:rPr lang="en-US" sz="4833" spc="241">
                <a:solidFill>
                  <a:srgbClr val="FDFBFB"/>
                </a:solidFill>
                <a:latin typeface="Canva Sans 2 Bold"/>
              </a:rPr>
              <a:t>Khasanov</a:t>
            </a:r>
          </a:p>
          <a:p>
            <a:pPr algn="ctr">
              <a:lnSpc>
                <a:spcPts val="6669"/>
              </a:lnSpc>
              <a:spcBef>
                <a:spcPct val="0"/>
              </a:spcBef>
            </a:pPr>
            <a:r>
              <a:rPr lang="en-US" sz="4833" spc="241">
                <a:solidFill>
                  <a:srgbClr val="FDFBFB"/>
                </a:solidFill>
                <a:latin typeface="Canva Sans 2 Bold"/>
              </a:rPr>
              <a:t>Abror</a:t>
            </a:r>
          </a:p>
        </p:txBody>
      </p:sp>
      <p:sp>
        <p:nvSpPr>
          <p:cNvPr name="TextBox 13" id="13"/>
          <p:cNvSpPr txBox="true"/>
          <p:nvPr/>
        </p:nvSpPr>
        <p:spPr>
          <a:xfrm rot="0">
            <a:off x="13019737" y="9636362"/>
            <a:ext cx="489093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Khasanov Abror 12204542</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5544818" y="-75318"/>
            <a:ext cx="12201558" cy="10437637"/>
          </a:xfrm>
          <a:custGeom>
            <a:avLst/>
            <a:gdLst/>
            <a:ahLst/>
            <a:cxnLst/>
            <a:rect r="r" b="b" t="t" l="l"/>
            <a:pathLst>
              <a:path h="10437637" w="12201558">
                <a:moveTo>
                  <a:pt x="0" y="0"/>
                </a:moveTo>
                <a:lnTo>
                  <a:pt x="12201557" y="0"/>
                </a:lnTo>
                <a:lnTo>
                  <a:pt x="12201557" y="10437636"/>
                </a:lnTo>
                <a:lnTo>
                  <a:pt x="0" y="10437636"/>
                </a:lnTo>
                <a:lnTo>
                  <a:pt x="0" y="0"/>
                </a:lnTo>
                <a:close/>
              </a:path>
            </a:pathLst>
          </a:custGeom>
          <a:blipFill>
            <a:blip r:embed="rId2"/>
            <a:stretch>
              <a:fillRect l="0" t="0" r="0" b="0"/>
            </a:stretch>
          </a:blipFill>
        </p:spPr>
      </p:sp>
      <p:sp>
        <p:nvSpPr>
          <p:cNvPr name="TextBox 12" id="12"/>
          <p:cNvSpPr txBox="true"/>
          <p:nvPr/>
        </p:nvSpPr>
        <p:spPr>
          <a:xfrm rot="0">
            <a:off x="285403" y="4703441"/>
            <a:ext cx="4974012" cy="3318517"/>
          </a:xfrm>
          <a:prstGeom prst="rect">
            <a:avLst/>
          </a:prstGeom>
        </p:spPr>
        <p:txBody>
          <a:bodyPr anchor="t" rtlCol="false" tIns="0" lIns="0" bIns="0" rIns="0">
            <a:spAutoFit/>
          </a:bodyPr>
          <a:lstStyle/>
          <a:p>
            <a:pPr algn="ctr">
              <a:lnSpc>
                <a:spcPts val="6669"/>
              </a:lnSpc>
            </a:pPr>
            <a:r>
              <a:rPr lang="en-US" sz="4833" spc="241">
                <a:solidFill>
                  <a:srgbClr val="FDFBFB"/>
                </a:solidFill>
                <a:latin typeface="Canva Sans 2 Bold"/>
              </a:rPr>
              <a:t>DATASET</a:t>
            </a:r>
          </a:p>
          <a:p>
            <a:pPr algn="ctr">
              <a:lnSpc>
                <a:spcPts val="6669"/>
              </a:lnSpc>
            </a:pPr>
          </a:p>
          <a:p>
            <a:pPr algn="ctr">
              <a:lnSpc>
                <a:spcPts val="6669"/>
              </a:lnSpc>
            </a:pPr>
            <a:r>
              <a:rPr lang="en-US" sz="4833" spc="241">
                <a:solidFill>
                  <a:srgbClr val="FDFBFB"/>
                </a:solidFill>
                <a:latin typeface="Canva Sans 2 Bold"/>
              </a:rPr>
              <a:t>Khasanov </a:t>
            </a:r>
          </a:p>
          <a:p>
            <a:pPr algn="ctr">
              <a:lnSpc>
                <a:spcPts val="6669"/>
              </a:lnSpc>
              <a:spcBef>
                <a:spcPct val="0"/>
              </a:spcBef>
            </a:pPr>
            <a:r>
              <a:rPr lang="en-US" sz="4833" spc="241">
                <a:solidFill>
                  <a:srgbClr val="FDFBFB"/>
                </a:solidFill>
                <a:latin typeface="Canva Sans 2 Bold"/>
              </a:rPr>
              <a:t>Abror</a:t>
            </a:r>
          </a:p>
        </p:txBody>
      </p:sp>
      <p:sp>
        <p:nvSpPr>
          <p:cNvPr name="TextBox 13" id="13"/>
          <p:cNvSpPr txBox="true"/>
          <p:nvPr/>
        </p:nvSpPr>
        <p:spPr>
          <a:xfrm rot="0">
            <a:off x="13019737" y="9636362"/>
            <a:ext cx="489093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Khasanov Abror 12204542</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1063998" y="268842"/>
            <a:ext cx="16195302" cy="9424670"/>
          </a:xfrm>
          <a:custGeom>
            <a:avLst/>
            <a:gdLst/>
            <a:ahLst/>
            <a:cxnLst/>
            <a:rect r="r" b="b" t="t" l="l"/>
            <a:pathLst>
              <a:path h="9424670" w="16195302">
                <a:moveTo>
                  <a:pt x="0" y="0"/>
                </a:moveTo>
                <a:lnTo>
                  <a:pt x="16195302" y="0"/>
                </a:lnTo>
                <a:lnTo>
                  <a:pt x="16195302" y="9424670"/>
                </a:lnTo>
                <a:lnTo>
                  <a:pt x="0" y="9424670"/>
                </a:lnTo>
                <a:lnTo>
                  <a:pt x="0" y="0"/>
                </a:lnTo>
                <a:close/>
              </a:path>
            </a:pathLst>
          </a:custGeom>
          <a:blipFill>
            <a:blip r:embed="rId2"/>
            <a:stretch>
              <a:fillRect l="-324" t="0" r="-324" b="0"/>
            </a:stretch>
          </a:blipFill>
        </p:spPr>
      </p:sp>
      <p:sp>
        <p:nvSpPr>
          <p:cNvPr name="TextBox 9" id="9"/>
          <p:cNvSpPr txBox="true"/>
          <p:nvPr/>
        </p:nvSpPr>
        <p:spPr>
          <a:xfrm rot="0">
            <a:off x="13019737" y="9636362"/>
            <a:ext cx="489093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Khasanov Abror 12204542</a:t>
            </a:r>
          </a:p>
        </p:txBody>
      </p:sp>
      <p:sp>
        <p:nvSpPr>
          <p:cNvPr name="TextBox 10" id="10"/>
          <p:cNvSpPr txBox="true"/>
          <p:nvPr/>
        </p:nvSpPr>
        <p:spPr>
          <a:xfrm rot="0">
            <a:off x="7319374" y="514350"/>
            <a:ext cx="3055144"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F47C00"/>
                </a:solidFill>
                <a:latin typeface="Canva Sans 1 Bold"/>
              </a:rPr>
              <a:t>Data Processing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348729" y="1650039"/>
            <a:ext cx="17939271" cy="7422135"/>
          </a:xfrm>
          <a:custGeom>
            <a:avLst/>
            <a:gdLst/>
            <a:ahLst/>
            <a:cxnLst/>
            <a:rect r="r" b="b" t="t" l="l"/>
            <a:pathLst>
              <a:path h="7422135" w="17939271">
                <a:moveTo>
                  <a:pt x="0" y="0"/>
                </a:moveTo>
                <a:lnTo>
                  <a:pt x="17939271" y="0"/>
                </a:lnTo>
                <a:lnTo>
                  <a:pt x="17939271" y="7422134"/>
                </a:lnTo>
                <a:lnTo>
                  <a:pt x="0" y="7422134"/>
                </a:lnTo>
                <a:lnTo>
                  <a:pt x="0" y="0"/>
                </a:lnTo>
                <a:close/>
              </a:path>
            </a:pathLst>
          </a:custGeom>
          <a:blipFill>
            <a:blip r:embed="rId2"/>
            <a:stretch>
              <a:fillRect l="0" t="0" r="0" b="0"/>
            </a:stretch>
          </a:blipFill>
        </p:spPr>
      </p:sp>
      <p:sp>
        <p:nvSpPr>
          <p:cNvPr name="TextBox 9" id="9"/>
          <p:cNvSpPr txBox="true"/>
          <p:nvPr/>
        </p:nvSpPr>
        <p:spPr>
          <a:xfrm rot="0">
            <a:off x="13019737" y="9636362"/>
            <a:ext cx="489093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Khasanov Abror 12204542</a:t>
            </a:r>
          </a:p>
        </p:txBody>
      </p:sp>
      <p:sp>
        <p:nvSpPr>
          <p:cNvPr name="TextBox 10" id="10"/>
          <p:cNvSpPr txBox="true"/>
          <p:nvPr/>
        </p:nvSpPr>
        <p:spPr>
          <a:xfrm rot="0">
            <a:off x="7319374" y="514350"/>
            <a:ext cx="3055144"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F47C00"/>
                </a:solidFill>
                <a:latin typeface="Canva Sans 1 Bold"/>
              </a:rPr>
              <a:t>Data Processing</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20975625" cy="10287000"/>
            <a:chOff x="0" y="0"/>
            <a:chExt cx="5524444" cy="2709333"/>
          </a:xfrm>
        </p:grpSpPr>
        <p:sp>
          <p:nvSpPr>
            <p:cNvPr name="Freeform 6" id="6"/>
            <p:cNvSpPr/>
            <p:nvPr/>
          </p:nvSpPr>
          <p:spPr>
            <a:xfrm flipH="false" flipV="false" rot="0">
              <a:off x="0" y="0"/>
              <a:ext cx="5524445" cy="2709333"/>
            </a:xfrm>
            <a:custGeom>
              <a:avLst/>
              <a:gdLst/>
              <a:ahLst/>
              <a:cxnLst/>
              <a:rect r="r" b="b" t="t" l="l"/>
              <a:pathLst>
                <a:path h="2709333" w="5524445">
                  <a:moveTo>
                    <a:pt x="0" y="0"/>
                  </a:moveTo>
                  <a:lnTo>
                    <a:pt x="5524445" y="0"/>
                  </a:lnTo>
                  <a:lnTo>
                    <a:pt x="5524445" y="2709333"/>
                  </a:lnTo>
                  <a:lnTo>
                    <a:pt x="0" y="2709333"/>
                  </a:lnTo>
                  <a:close/>
                </a:path>
              </a:pathLst>
            </a:custGeom>
            <a:solidFill>
              <a:srgbClr val="F37221"/>
            </a:solidFill>
          </p:spPr>
        </p:sp>
        <p:sp>
          <p:nvSpPr>
            <p:cNvPr name="TextBox 7" id="7"/>
            <p:cNvSpPr txBox="true"/>
            <p:nvPr/>
          </p:nvSpPr>
          <p:spPr>
            <a:xfrm>
              <a:off x="0" y="-57150"/>
              <a:ext cx="5524444"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TextBox 11" id="11"/>
          <p:cNvSpPr txBox="true"/>
          <p:nvPr/>
        </p:nvSpPr>
        <p:spPr>
          <a:xfrm rot="0">
            <a:off x="5187393" y="1663151"/>
            <a:ext cx="7137383" cy="5969577"/>
          </a:xfrm>
          <a:prstGeom prst="rect">
            <a:avLst/>
          </a:prstGeom>
        </p:spPr>
        <p:txBody>
          <a:bodyPr anchor="t" rtlCol="false" tIns="0" lIns="0" bIns="0" rIns="0">
            <a:spAutoFit/>
          </a:bodyPr>
          <a:lstStyle/>
          <a:p>
            <a:pPr algn="ctr">
              <a:lnSpc>
                <a:spcPts val="9570"/>
              </a:lnSpc>
            </a:pPr>
            <a:r>
              <a:rPr lang="en-US" sz="6935" spc="346">
                <a:solidFill>
                  <a:srgbClr val="FDFBFB"/>
                </a:solidFill>
                <a:latin typeface="Canva Sans 2 Bold"/>
              </a:rPr>
              <a:t>DATASET</a:t>
            </a:r>
          </a:p>
          <a:p>
            <a:pPr algn="ctr">
              <a:lnSpc>
                <a:spcPts val="9570"/>
              </a:lnSpc>
            </a:pPr>
            <a:r>
              <a:rPr lang="en-US" sz="6935" spc="346">
                <a:solidFill>
                  <a:srgbClr val="FDFBFB"/>
                </a:solidFill>
                <a:latin typeface="Canva Sans 2 Bold"/>
              </a:rPr>
              <a:t>Preprocessing</a:t>
            </a:r>
          </a:p>
          <a:p>
            <a:pPr algn="ctr">
              <a:lnSpc>
                <a:spcPts val="9570"/>
              </a:lnSpc>
            </a:pPr>
          </a:p>
          <a:p>
            <a:pPr algn="ctr">
              <a:lnSpc>
                <a:spcPts val="9570"/>
              </a:lnSpc>
              <a:spcBef>
                <a:spcPct val="0"/>
              </a:spcBef>
            </a:pPr>
            <a:r>
              <a:rPr lang="en-US" sz="6935" spc="346">
                <a:solidFill>
                  <a:srgbClr val="FDFBFB"/>
                </a:solidFill>
                <a:latin typeface="Canva Sans 2 Bold"/>
              </a:rPr>
              <a:t>Jambulov Javohir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0" y="848978"/>
            <a:ext cx="18186082" cy="8254051"/>
          </a:xfrm>
          <a:custGeom>
            <a:avLst/>
            <a:gdLst/>
            <a:ahLst/>
            <a:cxnLst/>
            <a:rect r="r" b="b" t="t" l="l"/>
            <a:pathLst>
              <a:path h="8254051" w="18186082">
                <a:moveTo>
                  <a:pt x="0" y="0"/>
                </a:moveTo>
                <a:lnTo>
                  <a:pt x="18186082" y="0"/>
                </a:lnTo>
                <a:lnTo>
                  <a:pt x="18186082" y="8254051"/>
                </a:lnTo>
                <a:lnTo>
                  <a:pt x="0" y="8254051"/>
                </a:lnTo>
                <a:lnTo>
                  <a:pt x="0" y="0"/>
                </a:lnTo>
                <a:close/>
              </a:path>
            </a:pathLst>
          </a:custGeom>
          <a:blipFill>
            <a:blip r:embed="rId2"/>
            <a:stretch>
              <a:fillRect l="0" t="0" r="0" b="-55645"/>
            </a:stretch>
          </a:blipFill>
        </p:spPr>
      </p:sp>
      <p:sp>
        <p:nvSpPr>
          <p:cNvPr name="TextBox 9" id="9"/>
          <p:cNvSpPr txBox="true"/>
          <p:nvPr/>
        </p:nvSpPr>
        <p:spPr>
          <a:xfrm rot="0">
            <a:off x="12744331" y="9636362"/>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0" id="10"/>
          <p:cNvSpPr txBox="true"/>
          <p:nvPr/>
        </p:nvSpPr>
        <p:spPr>
          <a:xfrm rot="0">
            <a:off x="6998798" y="514350"/>
            <a:ext cx="3696295"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F47C00"/>
                </a:solidFill>
                <a:latin typeface="Canva Sans 1 Bold"/>
              </a:rPr>
              <a:t>Data Preprocessing</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398871" y="2329830"/>
            <a:ext cx="22206997" cy="5627340"/>
          </a:xfrm>
          <a:custGeom>
            <a:avLst/>
            <a:gdLst/>
            <a:ahLst/>
            <a:cxnLst/>
            <a:rect r="r" b="b" t="t" l="l"/>
            <a:pathLst>
              <a:path h="5627340" w="22206997">
                <a:moveTo>
                  <a:pt x="0" y="0"/>
                </a:moveTo>
                <a:lnTo>
                  <a:pt x="22206997" y="0"/>
                </a:lnTo>
                <a:lnTo>
                  <a:pt x="22206997" y="5627340"/>
                </a:lnTo>
                <a:lnTo>
                  <a:pt x="0" y="5627340"/>
                </a:lnTo>
                <a:lnTo>
                  <a:pt x="0" y="0"/>
                </a:lnTo>
                <a:close/>
              </a:path>
            </a:pathLst>
          </a:custGeom>
          <a:blipFill>
            <a:blip r:embed="rId2"/>
            <a:stretch>
              <a:fillRect l="0" t="-178773" r="0" b="0"/>
            </a:stretch>
          </a:blipFill>
        </p:spPr>
      </p:sp>
      <p:sp>
        <p:nvSpPr>
          <p:cNvPr name="TextBox 9" id="9"/>
          <p:cNvSpPr txBox="true"/>
          <p:nvPr/>
        </p:nvSpPr>
        <p:spPr>
          <a:xfrm rot="0">
            <a:off x="-269807" y="4638414"/>
            <a:ext cx="5259415" cy="2867794"/>
          </a:xfrm>
          <a:prstGeom prst="rect">
            <a:avLst/>
          </a:prstGeom>
        </p:spPr>
        <p:txBody>
          <a:bodyPr anchor="t" rtlCol="false" tIns="0" lIns="0" bIns="0" rIns="0">
            <a:spAutoFit/>
          </a:bodyPr>
          <a:lstStyle/>
          <a:p>
            <a:pPr algn="ctr">
              <a:lnSpc>
                <a:spcPts val="5703"/>
              </a:lnSpc>
            </a:pPr>
            <a:r>
              <a:rPr lang="en-US" sz="4133" spc="206">
                <a:solidFill>
                  <a:srgbClr val="FDFBFB"/>
                </a:solidFill>
                <a:latin typeface="Canva Sans 2 Bold"/>
              </a:rPr>
              <a:t>Processing</a:t>
            </a:r>
          </a:p>
          <a:p>
            <a:pPr algn="ctr">
              <a:lnSpc>
                <a:spcPts val="5703"/>
              </a:lnSpc>
            </a:pPr>
            <a:r>
              <a:rPr lang="en-US" sz="4133" spc="206">
                <a:solidFill>
                  <a:srgbClr val="FDFBFB"/>
                </a:solidFill>
                <a:latin typeface="Canva Sans 2 Bold"/>
              </a:rPr>
              <a:t>Data</a:t>
            </a:r>
          </a:p>
          <a:p>
            <a:pPr algn="ctr">
              <a:lnSpc>
                <a:spcPts val="5703"/>
              </a:lnSpc>
            </a:pPr>
          </a:p>
          <a:p>
            <a:pPr algn="ctr">
              <a:lnSpc>
                <a:spcPts val="5703"/>
              </a:lnSpc>
              <a:spcBef>
                <a:spcPct val="0"/>
              </a:spcBef>
            </a:pPr>
            <a:r>
              <a:rPr lang="en-US" sz="4133" spc="206">
                <a:solidFill>
                  <a:srgbClr val="FDFBFB"/>
                </a:solidFill>
                <a:latin typeface="Canva Sans 2 Bold"/>
              </a:rPr>
              <a:t>Javokhir</a:t>
            </a:r>
          </a:p>
        </p:txBody>
      </p:sp>
      <p:sp>
        <p:nvSpPr>
          <p:cNvPr name="TextBox 10" id="10"/>
          <p:cNvSpPr txBox="true"/>
          <p:nvPr/>
        </p:nvSpPr>
        <p:spPr>
          <a:xfrm rot="0">
            <a:off x="12744331" y="9636362"/>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1" id="11"/>
          <p:cNvSpPr txBox="true"/>
          <p:nvPr/>
        </p:nvSpPr>
        <p:spPr>
          <a:xfrm rot="0">
            <a:off x="6998798" y="514350"/>
            <a:ext cx="3696295"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F47C00"/>
                </a:solidFill>
                <a:latin typeface="Canva Sans 1 Bold"/>
              </a:rPr>
              <a:t>Data Preprocessing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TextBox 11" id="11"/>
          <p:cNvSpPr txBox="true"/>
          <p:nvPr/>
        </p:nvSpPr>
        <p:spPr>
          <a:xfrm rot="0">
            <a:off x="6741978" y="990600"/>
            <a:ext cx="8652031" cy="2584183"/>
          </a:xfrm>
          <a:prstGeom prst="rect">
            <a:avLst/>
          </a:prstGeom>
        </p:spPr>
        <p:txBody>
          <a:bodyPr anchor="t" rtlCol="false" tIns="0" lIns="0" bIns="0" rIns="0">
            <a:spAutoFit/>
          </a:bodyPr>
          <a:lstStyle/>
          <a:p>
            <a:pPr algn="ctr">
              <a:lnSpc>
                <a:spcPts val="2932"/>
              </a:lnSpc>
            </a:pPr>
          </a:p>
          <a:p>
            <a:pPr algn="ctr">
              <a:lnSpc>
                <a:spcPts val="2932"/>
              </a:lnSpc>
            </a:pPr>
          </a:p>
          <a:p>
            <a:pPr algn="ctr">
              <a:lnSpc>
                <a:spcPts val="2932"/>
              </a:lnSpc>
            </a:pPr>
            <a:r>
              <a:rPr lang="en-US" sz="2094" spc="20">
                <a:solidFill>
                  <a:srgbClr val="F47C00"/>
                </a:solidFill>
                <a:latin typeface="Canva Sans 1"/>
              </a:rPr>
              <a:t>Jambulov Javokhir</a:t>
            </a:r>
            <a:r>
              <a:rPr lang="en-US" sz="2094" spc="20">
                <a:solidFill>
                  <a:srgbClr val="000000"/>
                </a:solidFill>
                <a:latin typeface="Canva Sans 1"/>
              </a:rPr>
              <a:t> 12204567</a:t>
            </a:r>
          </a:p>
          <a:p>
            <a:pPr algn="ctr">
              <a:lnSpc>
                <a:spcPts val="2932"/>
              </a:lnSpc>
            </a:pPr>
          </a:p>
          <a:p>
            <a:pPr algn="ctr">
              <a:lnSpc>
                <a:spcPts val="2932"/>
              </a:lnSpc>
            </a:pPr>
            <a:r>
              <a:rPr lang="en-US" sz="2094" spc="20">
                <a:solidFill>
                  <a:srgbClr val="000000"/>
                </a:solidFill>
                <a:latin typeface="Canva Sans 1"/>
              </a:rPr>
              <a:t>Model Development and Training</a:t>
            </a:r>
          </a:p>
          <a:p>
            <a:pPr algn="ctr">
              <a:lnSpc>
                <a:spcPts val="2932"/>
              </a:lnSpc>
            </a:pPr>
          </a:p>
          <a:p>
            <a:pPr algn="ctr">
              <a:lnSpc>
                <a:spcPts val="2932"/>
              </a:lnSpc>
              <a:spcBef>
                <a:spcPct val="0"/>
              </a:spcBef>
            </a:pPr>
          </a:p>
        </p:txBody>
      </p:sp>
      <p:sp>
        <p:nvSpPr>
          <p:cNvPr name="TextBox 12" id="12"/>
          <p:cNvSpPr txBox="true"/>
          <p:nvPr/>
        </p:nvSpPr>
        <p:spPr>
          <a:xfrm rot="0">
            <a:off x="285403" y="2922126"/>
            <a:ext cx="4974012" cy="2480317"/>
          </a:xfrm>
          <a:prstGeom prst="rect">
            <a:avLst/>
          </a:prstGeom>
        </p:spPr>
        <p:txBody>
          <a:bodyPr anchor="t" rtlCol="false" tIns="0" lIns="0" bIns="0" rIns="0">
            <a:spAutoFit/>
          </a:bodyPr>
          <a:lstStyle/>
          <a:p>
            <a:pPr algn="ctr">
              <a:lnSpc>
                <a:spcPts val="6669"/>
              </a:lnSpc>
            </a:pPr>
            <a:r>
              <a:rPr lang="en-US" sz="4833" spc="241">
                <a:solidFill>
                  <a:srgbClr val="FDFBFB"/>
                </a:solidFill>
                <a:latin typeface="Canva Sans 2 Bold"/>
              </a:rPr>
              <a:t>Team members</a:t>
            </a:r>
          </a:p>
          <a:p>
            <a:pPr algn="ctr">
              <a:lnSpc>
                <a:spcPts val="6669"/>
              </a:lnSpc>
            </a:pPr>
            <a:r>
              <a:rPr lang="en-US" sz="4833" spc="241">
                <a:solidFill>
                  <a:srgbClr val="FDFBFB"/>
                </a:solidFill>
                <a:latin typeface="Canva Sans 2 Bold"/>
              </a:rPr>
              <a:t>&amp;</a:t>
            </a:r>
          </a:p>
          <a:p>
            <a:pPr algn="ctr">
              <a:lnSpc>
                <a:spcPts val="6669"/>
              </a:lnSpc>
              <a:spcBef>
                <a:spcPct val="0"/>
              </a:spcBef>
            </a:pPr>
            <a:r>
              <a:rPr lang="en-US" sz="4833" spc="241">
                <a:solidFill>
                  <a:srgbClr val="FDFBFB"/>
                </a:solidFill>
                <a:latin typeface="Canva Sans 2 Bold"/>
              </a:rPr>
              <a:t>roles</a:t>
            </a:r>
          </a:p>
        </p:txBody>
      </p:sp>
      <p:sp>
        <p:nvSpPr>
          <p:cNvPr name="Freeform 13" id="13"/>
          <p:cNvSpPr/>
          <p:nvPr/>
        </p:nvSpPr>
        <p:spPr>
          <a:xfrm flipH="false" flipV="false" rot="0">
            <a:off x="1487945" y="6557188"/>
            <a:ext cx="2726307" cy="2503246"/>
          </a:xfrm>
          <a:custGeom>
            <a:avLst/>
            <a:gdLst/>
            <a:ahLst/>
            <a:cxnLst/>
            <a:rect r="r" b="b" t="t" l="l"/>
            <a:pathLst>
              <a:path h="2503246" w="2726307">
                <a:moveTo>
                  <a:pt x="0" y="0"/>
                </a:moveTo>
                <a:lnTo>
                  <a:pt x="2726307" y="0"/>
                </a:lnTo>
                <a:lnTo>
                  <a:pt x="2726307" y="2503246"/>
                </a:lnTo>
                <a:lnTo>
                  <a:pt x="0" y="2503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6741978" y="3537724"/>
            <a:ext cx="8652031" cy="3328174"/>
          </a:xfrm>
          <a:prstGeom prst="rect">
            <a:avLst/>
          </a:prstGeom>
        </p:spPr>
        <p:txBody>
          <a:bodyPr anchor="t" rtlCol="false" tIns="0" lIns="0" bIns="0" rIns="0">
            <a:spAutoFit/>
          </a:bodyPr>
          <a:lstStyle/>
          <a:p>
            <a:pPr algn="ctr">
              <a:lnSpc>
                <a:spcPts val="2932"/>
              </a:lnSpc>
            </a:pPr>
          </a:p>
          <a:p>
            <a:pPr algn="ctr">
              <a:lnSpc>
                <a:spcPts val="2932"/>
              </a:lnSpc>
            </a:pPr>
          </a:p>
          <a:p>
            <a:pPr algn="ctr">
              <a:lnSpc>
                <a:spcPts val="2932"/>
              </a:lnSpc>
            </a:pPr>
            <a:r>
              <a:rPr lang="en-US" sz="2094" spc="20">
                <a:solidFill>
                  <a:srgbClr val="F47C00"/>
                </a:solidFill>
                <a:latin typeface="Canva Sans 1"/>
              </a:rPr>
              <a:t>Saidmurodov Elyor</a:t>
            </a:r>
            <a:r>
              <a:rPr lang="en-US" sz="2094" spc="20">
                <a:solidFill>
                  <a:srgbClr val="000000"/>
                </a:solidFill>
                <a:latin typeface="Canva Sans 1"/>
              </a:rPr>
              <a:t> 12204556</a:t>
            </a:r>
          </a:p>
          <a:p>
            <a:pPr algn="ctr">
              <a:lnSpc>
                <a:spcPts val="2932"/>
              </a:lnSpc>
            </a:pPr>
          </a:p>
          <a:p>
            <a:pPr algn="ctr">
              <a:lnSpc>
                <a:spcPts val="2932"/>
              </a:lnSpc>
            </a:pPr>
            <a:r>
              <a:rPr lang="en-US" sz="2094" spc="20">
                <a:solidFill>
                  <a:srgbClr val="000000"/>
                </a:solidFill>
                <a:latin typeface="Canva Sans 1"/>
              </a:rPr>
              <a:t>Data Collection and Preprocessing,</a:t>
            </a:r>
          </a:p>
          <a:p>
            <a:pPr algn="ctr">
              <a:lnSpc>
                <a:spcPts val="2932"/>
              </a:lnSpc>
            </a:pPr>
            <a:r>
              <a:rPr lang="en-US" sz="2094" spc="20">
                <a:solidFill>
                  <a:srgbClr val="000000"/>
                </a:solidFill>
                <a:latin typeface="Canva Sans 1"/>
              </a:rPr>
              <a:t>testing </a:t>
            </a:r>
          </a:p>
          <a:p>
            <a:pPr algn="ctr">
              <a:lnSpc>
                <a:spcPts val="2932"/>
              </a:lnSpc>
            </a:pPr>
          </a:p>
          <a:p>
            <a:pPr algn="ctr">
              <a:lnSpc>
                <a:spcPts val="2932"/>
              </a:lnSpc>
            </a:pPr>
          </a:p>
          <a:p>
            <a:pPr algn="ctr">
              <a:lnSpc>
                <a:spcPts val="2932"/>
              </a:lnSpc>
              <a:spcBef>
                <a:spcPct val="0"/>
              </a:spcBef>
            </a:pPr>
          </a:p>
        </p:txBody>
      </p:sp>
      <p:sp>
        <p:nvSpPr>
          <p:cNvPr name="TextBox 15" id="15"/>
          <p:cNvSpPr txBox="true"/>
          <p:nvPr/>
        </p:nvSpPr>
        <p:spPr>
          <a:xfrm rot="0">
            <a:off x="6861501" y="6456324"/>
            <a:ext cx="8652031" cy="4071124"/>
          </a:xfrm>
          <a:prstGeom prst="rect">
            <a:avLst/>
          </a:prstGeom>
        </p:spPr>
        <p:txBody>
          <a:bodyPr anchor="t" rtlCol="false" tIns="0" lIns="0" bIns="0" rIns="0">
            <a:spAutoFit/>
          </a:bodyPr>
          <a:lstStyle/>
          <a:p>
            <a:pPr algn="ctr">
              <a:lnSpc>
                <a:spcPts val="2932"/>
              </a:lnSpc>
            </a:pPr>
          </a:p>
          <a:p>
            <a:pPr algn="ctr">
              <a:lnSpc>
                <a:spcPts val="2932"/>
              </a:lnSpc>
            </a:pPr>
          </a:p>
          <a:p>
            <a:pPr algn="ctr">
              <a:lnSpc>
                <a:spcPts val="2932"/>
              </a:lnSpc>
            </a:pPr>
            <a:r>
              <a:rPr lang="en-US" sz="2094" spc="20">
                <a:solidFill>
                  <a:srgbClr val="F47C00"/>
                </a:solidFill>
                <a:latin typeface="Canva Sans 1"/>
              </a:rPr>
              <a:t>Khasanov Abror</a:t>
            </a:r>
            <a:r>
              <a:rPr lang="en-US" sz="2094" spc="20">
                <a:solidFill>
                  <a:srgbClr val="000000"/>
                </a:solidFill>
                <a:latin typeface="Canva Sans 1"/>
              </a:rPr>
              <a:t> 12204542</a:t>
            </a:r>
          </a:p>
          <a:p>
            <a:pPr algn="ctr">
              <a:lnSpc>
                <a:spcPts val="2932"/>
              </a:lnSpc>
            </a:pPr>
          </a:p>
          <a:p>
            <a:pPr algn="ctr">
              <a:lnSpc>
                <a:spcPts val="2932"/>
              </a:lnSpc>
            </a:pPr>
            <a:r>
              <a:rPr lang="en-US" sz="2094" spc="20">
                <a:solidFill>
                  <a:srgbClr val="000000"/>
                </a:solidFill>
                <a:latin typeface="Canva Sans 1"/>
              </a:rPr>
              <a:t>Code implementation,</a:t>
            </a:r>
          </a:p>
          <a:p>
            <a:pPr algn="ctr">
              <a:lnSpc>
                <a:spcPts val="2932"/>
              </a:lnSpc>
            </a:pPr>
            <a:r>
              <a:rPr lang="en-US" sz="2094" spc="20">
                <a:solidFill>
                  <a:srgbClr val="000000"/>
                </a:solidFill>
                <a:latin typeface="Canva Sans 1"/>
              </a:rPr>
              <a:t>User Interface and Deployment,</a:t>
            </a:r>
          </a:p>
          <a:p>
            <a:pPr algn="ctr">
              <a:lnSpc>
                <a:spcPts val="2932"/>
              </a:lnSpc>
            </a:pPr>
            <a:r>
              <a:rPr lang="en-US" sz="2094" spc="20">
                <a:solidFill>
                  <a:srgbClr val="000000"/>
                </a:solidFill>
                <a:latin typeface="Canva Sans 1"/>
              </a:rPr>
              <a:t> training model</a:t>
            </a:r>
          </a:p>
          <a:p>
            <a:pPr algn="ctr">
              <a:lnSpc>
                <a:spcPts val="2932"/>
              </a:lnSpc>
            </a:pPr>
          </a:p>
          <a:p>
            <a:pPr algn="ctr">
              <a:lnSpc>
                <a:spcPts val="2932"/>
              </a:lnSpc>
            </a:pPr>
          </a:p>
          <a:p>
            <a:pPr algn="ctr">
              <a:lnSpc>
                <a:spcPts val="2932"/>
              </a:lnSpc>
            </a:pPr>
          </a:p>
          <a:p>
            <a:pPr algn="ctr">
              <a:lnSpc>
                <a:spcPts val="2932"/>
              </a:lnSpc>
              <a:spcBef>
                <a:spcPct val="0"/>
              </a:spcBef>
            </a:pPr>
          </a:p>
        </p:txBody>
      </p:sp>
      <p:sp>
        <p:nvSpPr>
          <p:cNvPr name="Freeform 16" id="16"/>
          <p:cNvSpPr/>
          <p:nvPr/>
        </p:nvSpPr>
        <p:spPr>
          <a:xfrm flipH="false" flipV="false" rot="0">
            <a:off x="7115742" y="1507881"/>
            <a:ext cx="934283" cy="1815744"/>
          </a:xfrm>
          <a:custGeom>
            <a:avLst/>
            <a:gdLst/>
            <a:ahLst/>
            <a:cxnLst/>
            <a:rect r="r" b="b" t="t" l="l"/>
            <a:pathLst>
              <a:path h="1815744" w="934283">
                <a:moveTo>
                  <a:pt x="0" y="0"/>
                </a:moveTo>
                <a:lnTo>
                  <a:pt x="934283" y="0"/>
                </a:lnTo>
                <a:lnTo>
                  <a:pt x="934283" y="1815744"/>
                </a:lnTo>
                <a:lnTo>
                  <a:pt x="0" y="1815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4459727" y="4007196"/>
            <a:ext cx="934283" cy="1815744"/>
          </a:xfrm>
          <a:custGeom>
            <a:avLst/>
            <a:gdLst/>
            <a:ahLst/>
            <a:cxnLst/>
            <a:rect r="r" b="b" t="t" l="l"/>
            <a:pathLst>
              <a:path h="1815744" w="934283">
                <a:moveTo>
                  <a:pt x="0" y="0"/>
                </a:moveTo>
                <a:lnTo>
                  <a:pt x="934283" y="0"/>
                </a:lnTo>
                <a:lnTo>
                  <a:pt x="934283" y="1815744"/>
                </a:lnTo>
                <a:lnTo>
                  <a:pt x="0" y="1815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7582883" y="6900939"/>
            <a:ext cx="934283" cy="1815744"/>
          </a:xfrm>
          <a:custGeom>
            <a:avLst/>
            <a:gdLst/>
            <a:ahLst/>
            <a:cxnLst/>
            <a:rect r="r" b="b" t="t" l="l"/>
            <a:pathLst>
              <a:path h="1815744" w="934283">
                <a:moveTo>
                  <a:pt x="0" y="0"/>
                </a:moveTo>
                <a:lnTo>
                  <a:pt x="934283" y="0"/>
                </a:lnTo>
                <a:lnTo>
                  <a:pt x="934283" y="1815744"/>
                </a:lnTo>
                <a:lnTo>
                  <a:pt x="0" y="1815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358958" y="1574472"/>
            <a:ext cx="18875881" cy="7138056"/>
          </a:xfrm>
          <a:custGeom>
            <a:avLst/>
            <a:gdLst/>
            <a:ahLst/>
            <a:cxnLst/>
            <a:rect r="r" b="b" t="t" l="l"/>
            <a:pathLst>
              <a:path h="7138056" w="18875881">
                <a:moveTo>
                  <a:pt x="0" y="0"/>
                </a:moveTo>
                <a:lnTo>
                  <a:pt x="18875881" y="0"/>
                </a:lnTo>
                <a:lnTo>
                  <a:pt x="18875881" y="7138056"/>
                </a:lnTo>
                <a:lnTo>
                  <a:pt x="0" y="7138056"/>
                </a:lnTo>
                <a:lnTo>
                  <a:pt x="0" y="0"/>
                </a:lnTo>
                <a:close/>
              </a:path>
            </a:pathLst>
          </a:custGeom>
          <a:blipFill>
            <a:blip r:embed="rId2"/>
            <a:stretch>
              <a:fillRect l="0" t="0" r="0" b="0"/>
            </a:stretch>
          </a:blipFill>
        </p:spPr>
      </p:sp>
      <p:sp>
        <p:nvSpPr>
          <p:cNvPr name="TextBox 9" id="9"/>
          <p:cNvSpPr txBox="true"/>
          <p:nvPr/>
        </p:nvSpPr>
        <p:spPr>
          <a:xfrm rot="0">
            <a:off x="12744331" y="9636362"/>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0" id="10"/>
          <p:cNvSpPr txBox="true"/>
          <p:nvPr/>
        </p:nvSpPr>
        <p:spPr>
          <a:xfrm rot="0">
            <a:off x="6998798" y="514350"/>
            <a:ext cx="3696295"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F47C00"/>
                </a:solidFill>
                <a:latin typeface="Canva Sans 1 Bold"/>
              </a:rPr>
              <a:t>Data Preprocessing</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5101143" y="356902"/>
            <a:ext cx="8085715" cy="9573196"/>
          </a:xfrm>
          <a:custGeom>
            <a:avLst/>
            <a:gdLst/>
            <a:ahLst/>
            <a:cxnLst/>
            <a:rect r="r" b="b" t="t" l="l"/>
            <a:pathLst>
              <a:path h="9573196" w="8085715">
                <a:moveTo>
                  <a:pt x="0" y="0"/>
                </a:moveTo>
                <a:lnTo>
                  <a:pt x="8085714" y="0"/>
                </a:lnTo>
                <a:lnTo>
                  <a:pt x="8085714" y="9573196"/>
                </a:lnTo>
                <a:lnTo>
                  <a:pt x="0" y="9573196"/>
                </a:lnTo>
                <a:lnTo>
                  <a:pt x="0" y="0"/>
                </a:lnTo>
                <a:close/>
              </a:path>
            </a:pathLst>
          </a:custGeom>
          <a:blipFill>
            <a:blip r:embed="rId2"/>
            <a:stretch>
              <a:fillRect l="-273768" t="-98511" r="-83198" b="-52204"/>
            </a:stretch>
          </a:blipFill>
        </p:spPr>
      </p:sp>
      <p:sp>
        <p:nvSpPr>
          <p:cNvPr name="TextBox 9" id="9"/>
          <p:cNvSpPr txBox="true"/>
          <p:nvPr/>
        </p:nvSpPr>
        <p:spPr>
          <a:xfrm rot="0">
            <a:off x="12744331" y="9636362"/>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0" id="10"/>
          <p:cNvSpPr txBox="true"/>
          <p:nvPr/>
        </p:nvSpPr>
        <p:spPr>
          <a:xfrm rot="0">
            <a:off x="752995" y="4857750"/>
            <a:ext cx="3696295"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F47C00"/>
                </a:solidFill>
                <a:latin typeface="Canva Sans 1 Bold"/>
              </a:rPr>
              <a:t>Data Preprocessing</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20975625" cy="10287000"/>
            <a:chOff x="0" y="0"/>
            <a:chExt cx="5524444" cy="2709333"/>
          </a:xfrm>
        </p:grpSpPr>
        <p:sp>
          <p:nvSpPr>
            <p:cNvPr name="Freeform 6" id="6"/>
            <p:cNvSpPr/>
            <p:nvPr/>
          </p:nvSpPr>
          <p:spPr>
            <a:xfrm flipH="false" flipV="false" rot="0">
              <a:off x="0" y="0"/>
              <a:ext cx="5524445" cy="2709333"/>
            </a:xfrm>
            <a:custGeom>
              <a:avLst/>
              <a:gdLst/>
              <a:ahLst/>
              <a:cxnLst/>
              <a:rect r="r" b="b" t="t" l="l"/>
              <a:pathLst>
                <a:path h="2709333" w="5524445">
                  <a:moveTo>
                    <a:pt x="0" y="0"/>
                  </a:moveTo>
                  <a:lnTo>
                    <a:pt x="5524445" y="0"/>
                  </a:lnTo>
                  <a:lnTo>
                    <a:pt x="5524445" y="2709333"/>
                  </a:lnTo>
                  <a:lnTo>
                    <a:pt x="0" y="2709333"/>
                  </a:lnTo>
                  <a:close/>
                </a:path>
              </a:pathLst>
            </a:custGeom>
            <a:solidFill>
              <a:srgbClr val="F37221"/>
            </a:solidFill>
          </p:spPr>
        </p:sp>
        <p:sp>
          <p:nvSpPr>
            <p:cNvPr name="TextBox 7" id="7"/>
            <p:cNvSpPr txBox="true"/>
            <p:nvPr/>
          </p:nvSpPr>
          <p:spPr>
            <a:xfrm>
              <a:off x="0" y="-57150"/>
              <a:ext cx="5524444"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TextBox 11" id="11"/>
          <p:cNvSpPr txBox="true"/>
          <p:nvPr/>
        </p:nvSpPr>
        <p:spPr>
          <a:xfrm rot="0">
            <a:off x="3449636" y="2865913"/>
            <a:ext cx="11388728" cy="3564052"/>
          </a:xfrm>
          <a:prstGeom prst="rect">
            <a:avLst/>
          </a:prstGeom>
        </p:spPr>
        <p:txBody>
          <a:bodyPr anchor="t" rtlCol="false" tIns="0" lIns="0" bIns="0" rIns="0">
            <a:spAutoFit/>
          </a:bodyPr>
          <a:lstStyle/>
          <a:p>
            <a:pPr algn="ctr">
              <a:lnSpc>
                <a:spcPts val="9570"/>
              </a:lnSpc>
            </a:pPr>
            <a:r>
              <a:rPr lang="en-US" sz="6935" spc="346">
                <a:solidFill>
                  <a:srgbClr val="FDFBFB"/>
                </a:solidFill>
                <a:latin typeface="Canva Sans 2 Bold"/>
              </a:rPr>
              <a:t>Model</a:t>
            </a:r>
          </a:p>
          <a:p>
            <a:pPr algn="ctr">
              <a:lnSpc>
                <a:spcPts val="9570"/>
              </a:lnSpc>
            </a:pPr>
          </a:p>
          <a:p>
            <a:pPr algn="ctr">
              <a:lnSpc>
                <a:spcPts val="9570"/>
              </a:lnSpc>
              <a:spcBef>
                <a:spcPct val="0"/>
              </a:spcBef>
            </a:pPr>
            <a:r>
              <a:rPr lang="en-US" sz="6935" spc="346">
                <a:solidFill>
                  <a:srgbClr val="FDFBFB"/>
                </a:solidFill>
                <a:latin typeface="Canva Sans 2 Bold"/>
              </a:rPr>
              <a:t>Saidmurodov Elyor</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621727" y="433968"/>
            <a:ext cx="16637573" cy="9716744"/>
          </a:xfrm>
          <a:custGeom>
            <a:avLst/>
            <a:gdLst/>
            <a:ahLst/>
            <a:cxnLst/>
            <a:rect r="r" b="b" t="t" l="l"/>
            <a:pathLst>
              <a:path h="9716744" w="16637573">
                <a:moveTo>
                  <a:pt x="0" y="0"/>
                </a:moveTo>
                <a:lnTo>
                  <a:pt x="16637573" y="0"/>
                </a:lnTo>
                <a:lnTo>
                  <a:pt x="16637573" y="9716744"/>
                </a:lnTo>
                <a:lnTo>
                  <a:pt x="0" y="9716744"/>
                </a:lnTo>
                <a:lnTo>
                  <a:pt x="0" y="0"/>
                </a:lnTo>
                <a:close/>
              </a:path>
            </a:pathLst>
          </a:custGeom>
          <a:blipFill>
            <a:blip r:embed="rId2"/>
            <a:stretch>
              <a:fillRect l="0" t="0" r="0" b="0"/>
            </a:stretch>
          </a:blipFill>
        </p:spPr>
      </p:sp>
      <p:sp>
        <p:nvSpPr>
          <p:cNvPr name="TextBox 9" id="9"/>
          <p:cNvSpPr txBox="true"/>
          <p:nvPr/>
        </p:nvSpPr>
        <p:spPr>
          <a:xfrm rot="0">
            <a:off x="12657192" y="9636362"/>
            <a:ext cx="561602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Saidmurodov  Elyor 12204556</a:t>
            </a:r>
          </a:p>
        </p:txBody>
      </p:sp>
      <p:sp>
        <p:nvSpPr>
          <p:cNvPr name="TextBox 10" id="10"/>
          <p:cNvSpPr txBox="true"/>
          <p:nvPr/>
        </p:nvSpPr>
        <p:spPr>
          <a:xfrm rot="0">
            <a:off x="14540217" y="420587"/>
            <a:ext cx="2533053" cy="1092400"/>
          </a:xfrm>
          <a:prstGeom prst="rect">
            <a:avLst/>
          </a:prstGeom>
        </p:spPr>
        <p:txBody>
          <a:bodyPr anchor="t" rtlCol="false" tIns="0" lIns="0" bIns="0" rIns="0">
            <a:spAutoFit/>
          </a:bodyPr>
          <a:lstStyle/>
          <a:p>
            <a:pPr algn="ctr">
              <a:lnSpc>
                <a:spcPts val="8897"/>
              </a:lnSpc>
              <a:spcBef>
                <a:spcPct val="0"/>
              </a:spcBef>
            </a:pPr>
            <a:r>
              <a:rPr lang="en-US" sz="6355" spc="63">
                <a:solidFill>
                  <a:srgbClr val="F47C00"/>
                </a:solidFill>
                <a:latin typeface="Canva Sans 1 Bold"/>
              </a:rPr>
              <a:t>Model</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1511019" y="307208"/>
            <a:ext cx="15265963" cy="9979792"/>
          </a:xfrm>
          <a:custGeom>
            <a:avLst/>
            <a:gdLst/>
            <a:ahLst/>
            <a:cxnLst/>
            <a:rect r="r" b="b" t="t" l="l"/>
            <a:pathLst>
              <a:path h="9979792" w="15265963">
                <a:moveTo>
                  <a:pt x="0" y="0"/>
                </a:moveTo>
                <a:lnTo>
                  <a:pt x="15265962" y="0"/>
                </a:lnTo>
                <a:lnTo>
                  <a:pt x="15265962" y="9979792"/>
                </a:lnTo>
                <a:lnTo>
                  <a:pt x="0" y="9979792"/>
                </a:lnTo>
                <a:lnTo>
                  <a:pt x="0" y="0"/>
                </a:lnTo>
                <a:close/>
              </a:path>
            </a:pathLst>
          </a:custGeom>
          <a:blipFill>
            <a:blip r:embed="rId2"/>
            <a:stretch>
              <a:fillRect l="0" t="0" r="0" b="0"/>
            </a:stretch>
          </a:blipFill>
        </p:spPr>
      </p:sp>
      <p:sp>
        <p:nvSpPr>
          <p:cNvPr name="TextBox 9" id="9"/>
          <p:cNvSpPr txBox="true"/>
          <p:nvPr/>
        </p:nvSpPr>
        <p:spPr>
          <a:xfrm rot="0">
            <a:off x="11817420" y="9772650"/>
            <a:ext cx="561602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Saidmurodov  Elyor 12204556</a:t>
            </a:r>
          </a:p>
        </p:txBody>
      </p:sp>
      <p:sp>
        <p:nvSpPr>
          <p:cNvPr name="TextBox 10" id="10"/>
          <p:cNvSpPr txBox="true"/>
          <p:nvPr/>
        </p:nvSpPr>
        <p:spPr>
          <a:xfrm rot="0">
            <a:off x="14041602" y="183383"/>
            <a:ext cx="2533053" cy="1092400"/>
          </a:xfrm>
          <a:prstGeom prst="rect">
            <a:avLst/>
          </a:prstGeom>
        </p:spPr>
        <p:txBody>
          <a:bodyPr anchor="t" rtlCol="false" tIns="0" lIns="0" bIns="0" rIns="0">
            <a:spAutoFit/>
          </a:bodyPr>
          <a:lstStyle/>
          <a:p>
            <a:pPr algn="ctr">
              <a:lnSpc>
                <a:spcPts val="8897"/>
              </a:lnSpc>
              <a:spcBef>
                <a:spcPct val="0"/>
              </a:spcBef>
            </a:pPr>
            <a:r>
              <a:rPr lang="en-US" sz="6355" spc="63">
                <a:solidFill>
                  <a:srgbClr val="F47C00"/>
                </a:solidFill>
                <a:latin typeface="Canva Sans 1 Bold"/>
              </a:rPr>
              <a:t>Model</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366628" y="1028700"/>
            <a:ext cx="17921372" cy="8160991"/>
          </a:xfrm>
          <a:custGeom>
            <a:avLst/>
            <a:gdLst/>
            <a:ahLst/>
            <a:cxnLst/>
            <a:rect r="r" b="b" t="t" l="l"/>
            <a:pathLst>
              <a:path h="8160991" w="17921372">
                <a:moveTo>
                  <a:pt x="0" y="0"/>
                </a:moveTo>
                <a:lnTo>
                  <a:pt x="17921372" y="0"/>
                </a:lnTo>
                <a:lnTo>
                  <a:pt x="17921372" y="8160991"/>
                </a:lnTo>
                <a:lnTo>
                  <a:pt x="0" y="8160991"/>
                </a:lnTo>
                <a:lnTo>
                  <a:pt x="0" y="0"/>
                </a:lnTo>
                <a:close/>
              </a:path>
            </a:pathLst>
          </a:custGeom>
          <a:blipFill>
            <a:blip r:embed="rId2"/>
            <a:stretch>
              <a:fillRect l="0" t="0" r="0" b="0"/>
            </a:stretch>
          </a:blipFill>
        </p:spPr>
      </p:sp>
      <p:sp>
        <p:nvSpPr>
          <p:cNvPr name="TextBox 9" id="9"/>
          <p:cNvSpPr txBox="true"/>
          <p:nvPr/>
        </p:nvSpPr>
        <p:spPr>
          <a:xfrm rot="0">
            <a:off x="12657192" y="9636362"/>
            <a:ext cx="561602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Saidmurodov  Elyor 12204556</a:t>
            </a:r>
          </a:p>
        </p:txBody>
      </p:sp>
      <p:sp>
        <p:nvSpPr>
          <p:cNvPr name="TextBox 10" id="10"/>
          <p:cNvSpPr txBox="true"/>
          <p:nvPr/>
        </p:nvSpPr>
        <p:spPr>
          <a:xfrm rot="0">
            <a:off x="15465206" y="1117229"/>
            <a:ext cx="2533053" cy="1092400"/>
          </a:xfrm>
          <a:prstGeom prst="rect">
            <a:avLst/>
          </a:prstGeom>
        </p:spPr>
        <p:txBody>
          <a:bodyPr anchor="t" rtlCol="false" tIns="0" lIns="0" bIns="0" rIns="0">
            <a:spAutoFit/>
          </a:bodyPr>
          <a:lstStyle/>
          <a:p>
            <a:pPr algn="ctr">
              <a:lnSpc>
                <a:spcPts val="8897"/>
              </a:lnSpc>
              <a:spcBef>
                <a:spcPct val="0"/>
              </a:spcBef>
            </a:pPr>
            <a:r>
              <a:rPr lang="en-US" sz="6355" spc="63">
                <a:solidFill>
                  <a:srgbClr val="F47C00"/>
                </a:solidFill>
                <a:latin typeface="Canva Sans 1 Bold"/>
              </a:rPr>
              <a:t>Model</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170505" y="1028700"/>
            <a:ext cx="17926237" cy="8422437"/>
          </a:xfrm>
          <a:custGeom>
            <a:avLst/>
            <a:gdLst/>
            <a:ahLst/>
            <a:cxnLst/>
            <a:rect r="r" b="b" t="t" l="l"/>
            <a:pathLst>
              <a:path h="8422437" w="17926237">
                <a:moveTo>
                  <a:pt x="0" y="0"/>
                </a:moveTo>
                <a:lnTo>
                  <a:pt x="17926237" y="0"/>
                </a:lnTo>
                <a:lnTo>
                  <a:pt x="17926237" y="8422437"/>
                </a:lnTo>
                <a:lnTo>
                  <a:pt x="0" y="8422437"/>
                </a:lnTo>
                <a:lnTo>
                  <a:pt x="0" y="0"/>
                </a:lnTo>
                <a:close/>
              </a:path>
            </a:pathLst>
          </a:custGeom>
          <a:blipFill>
            <a:blip r:embed="rId2"/>
            <a:stretch>
              <a:fillRect l="0" t="0" r="0" b="0"/>
            </a:stretch>
          </a:blipFill>
        </p:spPr>
      </p:sp>
      <p:sp>
        <p:nvSpPr>
          <p:cNvPr name="TextBox 9" id="9"/>
          <p:cNvSpPr txBox="true"/>
          <p:nvPr/>
        </p:nvSpPr>
        <p:spPr>
          <a:xfrm rot="0">
            <a:off x="12657192" y="9636362"/>
            <a:ext cx="561602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Saidmurodov  Elyor 12204556</a:t>
            </a:r>
          </a:p>
        </p:txBody>
      </p:sp>
      <p:sp>
        <p:nvSpPr>
          <p:cNvPr name="TextBox 10" id="10"/>
          <p:cNvSpPr txBox="true"/>
          <p:nvPr/>
        </p:nvSpPr>
        <p:spPr>
          <a:xfrm rot="0">
            <a:off x="15465206" y="1510872"/>
            <a:ext cx="2533053" cy="1092400"/>
          </a:xfrm>
          <a:prstGeom prst="rect">
            <a:avLst/>
          </a:prstGeom>
        </p:spPr>
        <p:txBody>
          <a:bodyPr anchor="t" rtlCol="false" tIns="0" lIns="0" bIns="0" rIns="0">
            <a:spAutoFit/>
          </a:bodyPr>
          <a:lstStyle/>
          <a:p>
            <a:pPr algn="ctr">
              <a:lnSpc>
                <a:spcPts val="8897"/>
              </a:lnSpc>
              <a:spcBef>
                <a:spcPct val="0"/>
              </a:spcBef>
            </a:pPr>
            <a:r>
              <a:rPr lang="en-US" sz="6355" spc="63">
                <a:solidFill>
                  <a:srgbClr val="F47C00"/>
                </a:solidFill>
                <a:latin typeface="Canva Sans 1 Bold"/>
              </a:rPr>
              <a:t>Model</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2581240" y="477361"/>
            <a:ext cx="12701826" cy="9113560"/>
          </a:xfrm>
          <a:custGeom>
            <a:avLst/>
            <a:gdLst/>
            <a:ahLst/>
            <a:cxnLst/>
            <a:rect r="r" b="b" t="t" l="l"/>
            <a:pathLst>
              <a:path h="9113560" w="12701826">
                <a:moveTo>
                  <a:pt x="0" y="0"/>
                </a:moveTo>
                <a:lnTo>
                  <a:pt x="12701826" y="0"/>
                </a:lnTo>
                <a:lnTo>
                  <a:pt x="12701826" y="9113560"/>
                </a:lnTo>
                <a:lnTo>
                  <a:pt x="0" y="9113560"/>
                </a:lnTo>
                <a:lnTo>
                  <a:pt x="0" y="0"/>
                </a:lnTo>
                <a:close/>
              </a:path>
            </a:pathLst>
          </a:custGeom>
          <a:blipFill>
            <a:blip r:embed="rId2"/>
            <a:stretch>
              <a:fillRect l="0" t="0" r="0" b="0"/>
            </a:stretch>
          </a:blipFill>
        </p:spPr>
      </p:sp>
      <p:sp>
        <p:nvSpPr>
          <p:cNvPr name="TextBox 9" id="9"/>
          <p:cNvSpPr txBox="true"/>
          <p:nvPr/>
        </p:nvSpPr>
        <p:spPr>
          <a:xfrm rot="0">
            <a:off x="12167330" y="9772650"/>
            <a:ext cx="561602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Saidmurodov  Elyor 12204556</a:t>
            </a:r>
          </a:p>
        </p:txBody>
      </p:sp>
      <p:sp>
        <p:nvSpPr>
          <p:cNvPr name="TextBox 10" id="10"/>
          <p:cNvSpPr txBox="true"/>
          <p:nvPr/>
        </p:nvSpPr>
        <p:spPr>
          <a:xfrm rot="0">
            <a:off x="15563689" y="-63700"/>
            <a:ext cx="2533053" cy="1092400"/>
          </a:xfrm>
          <a:prstGeom prst="rect">
            <a:avLst/>
          </a:prstGeom>
        </p:spPr>
        <p:txBody>
          <a:bodyPr anchor="t" rtlCol="false" tIns="0" lIns="0" bIns="0" rIns="0">
            <a:spAutoFit/>
          </a:bodyPr>
          <a:lstStyle/>
          <a:p>
            <a:pPr algn="ctr">
              <a:lnSpc>
                <a:spcPts val="8897"/>
              </a:lnSpc>
              <a:spcBef>
                <a:spcPct val="0"/>
              </a:spcBef>
            </a:pPr>
            <a:r>
              <a:rPr lang="en-US" sz="6355" spc="63">
                <a:solidFill>
                  <a:srgbClr val="F47C00"/>
                </a:solidFill>
                <a:latin typeface="Canva Sans 1 Bold"/>
              </a:rPr>
              <a:t>Model</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2445815" y="301330"/>
            <a:ext cx="10508801" cy="9684340"/>
          </a:xfrm>
          <a:custGeom>
            <a:avLst/>
            <a:gdLst/>
            <a:ahLst/>
            <a:cxnLst/>
            <a:rect r="r" b="b" t="t" l="l"/>
            <a:pathLst>
              <a:path h="9684340" w="10508801">
                <a:moveTo>
                  <a:pt x="0" y="0"/>
                </a:moveTo>
                <a:lnTo>
                  <a:pt x="10508801" y="0"/>
                </a:lnTo>
                <a:lnTo>
                  <a:pt x="10508801" y="9684340"/>
                </a:lnTo>
                <a:lnTo>
                  <a:pt x="0" y="9684340"/>
                </a:lnTo>
                <a:lnTo>
                  <a:pt x="0" y="0"/>
                </a:lnTo>
                <a:close/>
              </a:path>
            </a:pathLst>
          </a:custGeom>
          <a:blipFill>
            <a:blip r:embed="rId2"/>
            <a:stretch>
              <a:fillRect l="0" t="0" r="0" b="0"/>
            </a:stretch>
          </a:blipFill>
        </p:spPr>
      </p:sp>
      <p:sp>
        <p:nvSpPr>
          <p:cNvPr name="TextBox 9" id="9"/>
          <p:cNvSpPr txBox="true"/>
          <p:nvPr/>
        </p:nvSpPr>
        <p:spPr>
          <a:xfrm rot="0">
            <a:off x="12167330" y="9772650"/>
            <a:ext cx="561602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Saidmurodov  Elyor 12204556</a:t>
            </a:r>
          </a:p>
        </p:txBody>
      </p:sp>
      <p:sp>
        <p:nvSpPr>
          <p:cNvPr name="TextBox 10" id="10"/>
          <p:cNvSpPr txBox="true"/>
          <p:nvPr/>
        </p:nvSpPr>
        <p:spPr>
          <a:xfrm rot="0">
            <a:off x="15563689" y="-63700"/>
            <a:ext cx="2533053" cy="1092400"/>
          </a:xfrm>
          <a:prstGeom prst="rect">
            <a:avLst/>
          </a:prstGeom>
        </p:spPr>
        <p:txBody>
          <a:bodyPr anchor="t" rtlCol="false" tIns="0" lIns="0" bIns="0" rIns="0">
            <a:spAutoFit/>
          </a:bodyPr>
          <a:lstStyle/>
          <a:p>
            <a:pPr algn="ctr">
              <a:lnSpc>
                <a:spcPts val="8897"/>
              </a:lnSpc>
              <a:spcBef>
                <a:spcPct val="0"/>
              </a:spcBef>
            </a:pPr>
            <a:r>
              <a:rPr lang="en-US" sz="6355" spc="63">
                <a:solidFill>
                  <a:srgbClr val="F47C00"/>
                </a:solidFill>
                <a:latin typeface="Canva Sans 1 Bold"/>
              </a:rPr>
              <a:t>Model</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20975625" cy="10287000"/>
            <a:chOff x="0" y="0"/>
            <a:chExt cx="5524444" cy="2709333"/>
          </a:xfrm>
        </p:grpSpPr>
        <p:sp>
          <p:nvSpPr>
            <p:cNvPr name="Freeform 6" id="6"/>
            <p:cNvSpPr/>
            <p:nvPr/>
          </p:nvSpPr>
          <p:spPr>
            <a:xfrm flipH="false" flipV="false" rot="0">
              <a:off x="0" y="0"/>
              <a:ext cx="5524445" cy="2709333"/>
            </a:xfrm>
            <a:custGeom>
              <a:avLst/>
              <a:gdLst/>
              <a:ahLst/>
              <a:cxnLst/>
              <a:rect r="r" b="b" t="t" l="l"/>
              <a:pathLst>
                <a:path h="2709333" w="5524445">
                  <a:moveTo>
                    <a:pt x="0" y="0"/>
                  </a:moveTo>
                  <a:lnTo>
                    <a:pt x="5524445" y="0"/>
                  </a:lnTo>
                  <a:lnTo>
                    <a:pt x="5524445" y="2709333"/>
                  </a:lnTo>
                  <a:lnTo>
                    <a:pt x="0" y="2709333"/>
                  </a:lnTo>
                  <a:close/>
                </a:path>
              </a:pathLst>
            </a:custGeom>
            <a:solidFill>
              <a:srgbClr val="F37221"/>
            </a:solidFill>
          </p:spPr>
        </p:sp>
        <p:sp>
          <p:nvSpPr>
            <p:cNvPr name="TextBox 7" id="7"/>
            <p:cNvSpPr txBox="true"/>
            <p:nvPr/>
          </p:nvSpPr>
          <p:spPr>
            <a:xfrm>
              <a:off x="0" y="-57150"/>
              <a:ext cx="5524444"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TextBox 11" id="11"/>
          <p:cNvSpPr txBox="true"/>
          <p:nvPr/>
        </p:nvSpPr>
        <p:spPr>
          <a:xfrm rot="0">
            <a:off x="3449636" y="2865913"/>
            <a:ext cx="11388728" cy="3564052"/>
          </a:xfrm>
          <a:prstGeom prst="rect">
            <a:avLst/>
          </a:prstGeom>
        </p:spPr>
        <p:txBody>
          <a:bodyPr anchor="t" rtlCol="false" tIns="0" lIns="0" bIns="0" rIns="0">
            <a:spAutoFit/>
          </a:bodyPr>
          <a:lstStyle/>
          <a:p>
            <a:pPr algn="ctr">
              <a:lnSpc>
                <a:spcPts val="9570"/>
              </a:lnSpc>
            </a:pPr>
            <a:r>
              <a:rPr lang="en-US" sz="6935" spc="346">
                <a:solidFill>
                  <a:srgbClr val="FDFBFB"/>
                </a:solidFill>
                <a:latin typeface="Canva Sans 2 Bold"/>
              </a:rPr>
              <a:t>Training Model</a:t>
            </a:r>
          </a:p>
          <a:p>
            <a:pPr algn="ctr">
              <a:lnSpc>
                <a:spcPts val="9570"/>
              </a:lnSpc>
            </a:pPr>
          </a:p>
          <a:p>
            <a:pPr algn="ctr">
              <a:lnSpc>
                <a:spcPts val="9570"/>
              </a:lnSpc>
              <a:spcBef>
                <a:spcPct val="0"/>
              </a:spcBef>
            </a:pPr>
            <a:r>
              <a:rPr lang="en-US" sz="6935" spc="346">
                <a:solidFill>
                  <a:srgbClr val="FDFBFB"/>
                </a:solidFill>
                <a:latin typeface="Canva Sans 2 Bold"/>
              </a:rPr>
              <a:t>Saidmurodov Elyor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2335306" y="8594810"/>
            <a:ext cx="4769224" cy="2384612"/>
          </a:xfrm>
          <a:custGeom>
            <a:avLst/>
            <a:gdLst/>
            <a:ahLst/>
            <a:cxnLst/>
            <a:rect r="r" b="b" t="t" l="l"/>
            <a:pathLst>
              <a:path h="2384612" w="4769224">
                <a:moveTo>
                  <a:pt x="0" y="0"/>
                </a:moveTo>
                <a:lnTo>
                  <a:pt x="4769224" y="0"/>
                </a:lnTo>
                <a:lnTo>
                  <a:pt x="4769224" y="2384612"/>
                </a:lnTo>
                <a:lnTo>
                  <a:pt x="0" y="2384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05738" y="4172096"/>
            <a:ext cx="1003961" cy="642417"/>
          </a:xfrm>
          <a:prstGeom prst="rect">
            <a:avLst/>
          </a:prstGeom>
        </p:spPr>
        <p:txBody>
          <a:bodyPr anchor="t" rtlCol="false" tIns="0" lIns="0" bIns="0" rIns="0">
            <a:spAutoFit/>
          </a:bodyPr>
          <a:lstStyle/>
          <a:p>
            <a:pPr algn="ctr" marL="0" indent="0" lvl="0">
              <a:lnSpc>
                <a:spcPts val="5276"/>
              </a:lnSpc>
              <a:spcBef>
                <a:spcPct val="0"/>
              </a:spcBef>
            </a:pPr>
            <a:r>
              <a:rPr lang="en-US" sz="3823">
                <a:solidFill>
                  <a:srgbClr val="FFFFFF"/>
                </a:solidFill>
                <a:latin typeface="Canva Sans 2 Bold"/>
              </a:rPr>
              <a:t>01</a:t>
            </a:r>
          </a:p>
        </p:txBody>
      </p:sp>
      <p:sp>
        <p:nvSpPr>
          <p:cNvPr name="Freeform 4" id="4"/>
          <p:cNvSpPr/>
          <p:nvPr/>
        </p:nvSpPr>
        <p:spPr>
          <a:xfrm flipH="false" flipV="false" rot="0">
            <a:off x="15192698" y="1028700"/>
            <a:ext cx="2066602" cy="2066602"/>
          </a:xfrm>
          <a:custGeom>
            <a:avLst/>
            <a:gdLst/>
            <a:ahLst/>
            <a:cxnLst/>
            <a:rect r="r" b="b" t="t" l="l"/>
            <a:pathLst>
              <a:path h="2066602" w="2066602">
                <a:moveTo>
                  <a:pt x="0" y="0"/>
                </a:moveTo>
                <a:lnTo>
                  <a:pt x="2066602" y="0"/>
                </a:lnTo>
                <a:lnTo>
                  <a:pt x="2066602" y="2066602"/>
                </a:lnTo>
                <a:lnTo>
                  <a:pt x="0" y="2066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677743" y="-4434624"/>
            <a:ext cx="12295876" cy="10509296"/>
          </a:xfrm>
          <a:custGeom>
            <a:avLst/>
            <a:gdLst/>
            <a:ahLst/>
            <a:cxnLst/>
            <a:rect r="r" b="b" t="t" l="l"/>
            <a:pathLst>
              <a:path h="10509296" w="12295876">
                <a:moveTo>
                  <a:pt x="0" y="0"/>
                </a:moveTo>
                <a:lnTo>
                  <a:pt x="12295876" y="0"/>
                </a:lnTo>
                <a:lnTo>
                  <a:pt x="12295876" y="10509295"/>
                </a:lnTo>
                <a:lnTo>
                  <a:pt x="0" y="10509295"/>
                </a:lnTo>
                <a:lnTo>
                  <a:pt x="0" y="0"/>
                </a:lnTo>
                <a:close/>
              </a:path>
            </a:pathLst>
          </a:custGeom>
          <a:blipFill>
            <a:blip r:embed="rId6">
              <a:alphaModFix amt="69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691663" y="-660857"/>
            <a:ext cx="2534336" cy="1689557"/>
          </a:xfrm>
          <a:custGeom>
            <a:avLst/>
            <a:gdLst/>
            <a:ahLst/>
            <a:cxnLst/>
            <a:rect r="r" b="b" t="t" l="l"/>
            <a:pathLst>
              <a:path h="1689557" w="2534336">
                <a:moveTo>
                  <a:pt x="0" y="0"/>
                </a:moveTo>
                <a:lnTo>
                  <a:pt x="2534336" y="0"/>
                </a:lnTo>
                <a:lnTo>
                  <a:pt x="2534336" y="1689557"/>
                </a:lnTo>
                <a:lnTo>
                  <a:pt x="0" y="16895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400262" y="-1079888"/>
            <a:ext cx="6029655" cy="12059310"/>
          </a:xfrm>
          <a:custGeom>
            <a:avLst/>
            <a:gdLst/>
            <a:ahLst/>
            <a:cxnLst/>
            <a:rect r="r" b="b" t="t" l="l"/>
            <a:pathLst>
              <a:path h="12059310" w="6029655">
                <a:moveTo>
                  <a:pt x="0" y="0"/>
                </a:moveTo>
                <a:lnTo>
                  <a:pt x="6029655" y="0"/>
                </a:lnTo>
                <a:lnTo>
                  <a:pt x="6029655" y="12059310"/>
                </a:lnTo>
                <a:lnTo>
                  <a:pt x="0" y="120593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5225263" y="4172096"/>
            <a:ext cx="1003961" cy="642417"/>
          </a:xfrm>
          <a:prstGeom prst="rect">
            <a:avLst/>
          </a:prstGeom>
        </p:spPr>
        <p:txBody>
          <a:bodyPr anchor="t" rtlCol="false" tIns="0" lIns="0" bIns="0" rIns="0">
            <a:spAutoFit/>
          </a:bodyPr>
          <a:lstStyle/>
          <a:p>
            <a:pPr algn="ctr" marL="0" indent="0" lvl="0">
              <a:lnSpc>
                <a:spcPts val="5276"/>
              </a:lnSpc>
              <a:spcBef>
                <a:spcPct val="0"/>
              </a:spcBef>
            </a:pPr>
            <a:r>
              <a:rPr lang="en-US" sz="3823">
                <a:solidFill>
                  <a:srgbClr val="FFFFFF"/>
                </a:solidFill>
                <a:latin typeface="Canva Sans 2 Bold"/>
              </a:rPr>
              <a:t>02</a:t>
            </a:r>
          </a:p>
        </p:txBody>
      </p:sp>
      <p:sp>
        <p:nvSpPr>
          <p:cNvPr name="TextBox 9" id="9"/>
          <p:cNvSpPr txBox="true"/>
          <p:nvPr/>
        </p:nvSpPr>
        <p:spPr>
          <a:xfrm rot="0">
            <a:off x="8847469" y="4172096"/>
            <a:ext cx="1003961" cy="642417"/>
          </a:xfrm>
          <a:prstGeom prst="rect">
            <a:avLst/>
          </a:prstGeom>
        </p:spPr>
        <p:txBody>
          <a:bodyPr anchor="t" rtlCol="false" tIns="0" lIns="0" bIns="0" rIns="0">
            <a:spAutoFit/>
          </a:bodyPr>
          <a:lstStyle/>
          <a:p>
            <a:pPr algn="ctr" marL="0" indent="0" lvl="0">
              <a:lnSpc>
                <a:spcPts val="5276"/>
              </a:lnSpc>
              <a:spcBef>
                <a:spcPct val="0"/>
              </a:spcBef>
            </a:pPr>
            <a:r>
              <a:rPr lang="en-US" sz="3823">
                <a:solidFill>
                  <a:srgbClr val="FFFFFF"/>
                </a:solidFill>
                <a:latin typeface="Canva Sans 2 Bold"/>
              </a:rPr>
              <a:t>03</a:t>
            </a:r>
          </a:p>
        </p:txBody>
      </p:sp>
      <p:sp>
        <p:nvSpPr>
          <p:cNvPr name="TextBox 10" id="10"/>
          <p:cNvSpPr txBox="true"/>
          <p:nvPr/>
        </p:nvSpPr>
        <p:spPr>
          <a:xfrm rot="0">
            <a:off x="5513632" y="3536254"/>
            <a:ext cx="7483515" cy="2479907"/>
          </a:xfrm>
          <a:prstGeom prst="rect">
            <a:avLst/>
          </a:prstGeom>
        </p:spPr>
        <p:txBody>
          <a:bodyPr anchor="t" rtlCol="false" tIns="0" lIns="0" bIns="0" rIns="0">
            <a:spAutoFit/>
          </a:bodyPr>
          <a:lstStyle/>
          <a:p>
            <a:pPr algn="ctr">
              <a:lnSpc>
                <a:spcPts val="6669"/>
              </a:lnSpc>
            </a:pPr>
            <a:r>
              <a:rPr lang="en-US" sz="4833" spc="241">
                <a:solidFill>
                  <a:srgbClr val="F47C00"/>
                </a:solidFill>
                <a:latin typeface="Canva Sans 2 Bold"/>
              </a:rPr>
              <a:t>Data Collection  </a:t>
            </a:r>
          </a:p>
          <a:p>
            <a:pPr algn="ctr">
              <a:lnSpc>
                <a:spcPts val="6669"/>
              </a:lnSpc>
            </a:pPr>
            <a:r>
              <a:rPr lang="en-US" sz="4833" spc="241">
                <a:solidFill>
                  <a:srgbClr val="F47C00"/>
                </a:solidFill>
                <a:latin typeface="Canva Sans 2 Bold"/>
              </a:rPr>
              <a:t>and</a:t>
            </a:r>
          </a:p>
          <a:p>
            <a:pPr algn="ctr" marL="0" indent="0" lvl="0">
              <a:lnSpc>
                <a:spcPts val="6669"/>
              </a:lnSpc>
              <a:spcBef>
                <a:spcPct val="0"/>
              </a:spcBef>
            </a:pPr>
            <a:r>
              <a:rPr lang="en-US" sz="4833" spc="241">
                <a:solidFill>
                  <a:srgbClr val="F47C00"/>
                </a:solidFill>
                <a:latin typeface="Canva Sans 2 Bold"/>
              </a:rPr>
              <a:t>Preprocessing</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14779" y="1646610"/>
            <a:ext cx="18273221" cy="6993780"/>
          </a:xfrm>
          <a:custGeom>
            <a:avLst/>
            <a:gdLst/>
            <a:ahLst/>
            <a:cxnLst/>
            <a:rect r="r" b="b" t="t" l="l"/>
            <a:pathLst>
              <a:path h="6993780" w="18273221">
                <a:moveTo>
                  <a:pt x="0" y="0"/>
                </a:moveTo>
                <a:lnTo>
                  <a:pt x="18273221" y="0"/>
                </a:lnTo>
                <a:lnTo>
                  <a:pt x="18273221" y="6993780"/>
                </a:lnTo>
                <a:lnTo>
                  <a:pt x="0" y="6993780"/>
                </a:lnTo>
                <a:lnTo>
                  <a:pt x="0" y="0"/>
                </a:lnTo>
                <a:close/>
              </a:path>
            </a:pathLst>
          </a:custGeom>
          <a:blipFill>
            <a:blip r:embed="rId2"/>
            <a:stretch>
              <a:fillRect l="0" t="0" r="0" b="0"/>
            </a:stretch>
          </a:blipFill>
        </p:spPr>
      </p:sp>
      <p:sp>
        <p:nvSpPr>
          <p:cNvPr name="TextBox 9" id="9"/>
          <p:cNvSpPr txBox="true"/>
          <p:nvPr/>
        </p:nvSpPr>
        <p:spPr>
          <a:xfrm rot="0">
            <a:off x="142701" y="4762115"/>
            <a:ext cx="5259415" cy="4315594"/>
          </a:xfrm>
          <a:prstGeom prst="rect">
            <a:avLst/>
          </a:prstGeom>
        </p:spPr>
        <p:txBody>
          <a:bodyPr anchor="t" rtlCol="false" tIns="0" lIns="0" bIns="0" rIns="0">
            <a:spAutoFit/>
          </a:bodyPr>
          <a:lstStyle/>
          <a:p>
            <a:pPr algn="ctr">
              <a:lnSpc>
                <a:spcPts val="5703"/>
              </a:lnSpc>
            </a:pPr>
            <a:r>
              <a:rPr lang="en-US" sz="4133" spc="206">
                <a:solidFill>
                  <a:srgbClr val="FDFBFB"/>
                </a:solidFill>
                <a:latin typeface="Canva Sans 2 Bold"/>
              </a:rPr>
              <a:t>Training</a:t>
            </a:r>
          </a:p>
          <a:p>
            <a:pPr algn="ctr">
              <a:lnSpc>
                <a:spcPts val="5703"/>
              </a:lnSpc>
            </a:pPr>
            <a:r>
              <a:rPr lang="en-US" sz="4133" spc="206">
                <a:solidFill>
                  <a:srgbClr val="FDFBFB"/>
                </a:solidFill>
                <a:latin typeface="Canva Sans 2 Bold"/>
              </a:rPr>
              <a:t>Model</a:t>
            </a:r>
          </a:p>
          <a:p>
            <a:pPr algn="ctr">
              <a:lnSpc>
                <a:spcPts val="5703"/>
              </a:lnSpc>
            </a:pPr>
          </a:p>
          <a:p>
            <a:pPr algn="ctr">
              <a:lnSpc>
                <a:spcPts val="5703"/>
              </a:lnSpc>
            </a:pPr>
          </a:p>
          <a:p>
            <a:pPr algn="ctr">
              <a:lnSpc>
                <a:spcPts val="5703"/>
              </a:lnSpc>
            </a:pPr>
            <a:r>
              <a:rPr lang="en-US" sz="4133" spc="206">
                <a:solidFill>
                  <a:srgbClr val="FDFBFB"/>
                </a:solidFill>
                <a:latin typeface="Canva Sans 2 Bold"/>
              </a:rPr>
              <a:t>Saidmurodov</a:t>
            </a:r>
          </a:p>
          <a:p>
            <a:pPr algn="ctr">
              <a:lnSpc>
                <a:spcPts val="5703"/>
              </a:lnSpc>
              <a:spcBef>
                <a:spcPct val="0"/>
              </a:spcBef>
            </a:pPr>
            <a:r>
              <a:rPr lang="en-US" sz="4133" spc="206">
                <a:solidFill>
                  <a:srgbClr val="FDFBFB"/>
                </a:solidFill>
                <a:latin typeface="Canva Sans 2 Bold"/>
              </a:rPr>
              <a:t>Elyor</a:t>
            </a:r>
          </a:p>
        </p:txBody>
      </p:sp>
      <p:sp>
        <p:nvSpPr>
          <p:cNvPr name="TextBox 10" id="10"/>
          <p:cNvSpPr txBox="true"/>
          <p:nvPr/>
        </p:nvSpPr>
        <p:spPr>
          <a:xfrm rot="0">
            <a:off x="12657192" y="9636362"/>
            <a:ext cx="561602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Saidmurodov  Elyor 12204556</a:t>
            </a:r>
          </a:p>
        </p:txBody>
      </p:sp>
      <p:sp>
        <p:nvSpPr>
          <p:cNvPr name="TextBox 11" id="11"/>
          <p:cNvSpPr txBox="true"/>
          <p:nvPr/>
        </p:nvSpPr>
        <p:spPr>
          <a:xfrm rot="0">
            <a:off x="14484065" y="-133350"/>
            <a:ext cx="3789156" cy="2388494"/>
          </a:xfrm>
          <a:prstGeom prst="rect">
            <a:avLst/>
          </a:prstGeom>
        </p:spPr>
        <p:txBody>
          <a:bodyPr anchor="t" rtlCol="false" tIns="0" lIns="0" bIns="0" rIns="0">
            <a:spAutoFit/>
          </a:bodyPr>
          <a:lstStyle/>
          <a:p>
            <a:pPr algn="ctr">
              <a:lnSpc>
                <a:spcPts val="9561"/>
              </a:lnSpc>
              <a:spcBef>
                <a:spcPct val="0"/>
              </a:spcBef>
            </a:pPr>
            <a:r>
              <a:rPr lang="en-US" sz="6829" spc="68">
                <a:solidFill>
                  <a:srgbClr val="F47C00"/>
                </a:solidFill>
                <a:latin typeface="Canva Sans 1 Bold"/>
              </a:rPr>
              <a:t>TrainingModel</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142701" y="51807"/>
            <a:ext cx="18040585" cy="9641705"/>
          </a:xfrm>
          <a:custGeom>
            <a:avLst/>
            <a:gdLst/>
            <a:ahLst/>
            <a:cxnLst/>
            <a:rect r="r" b="b" t="t" l="l"/>
            <a:pathLst>
              <a:path h="9641705" w="18040585">
                <a:moveTo>
                  <a:pt x="0" y="0"/>
                </a:moveTo>
                <a:lnTo>
                  <a:pt x="18040585" y="0"/>
                </a:lnTo>
                <a:lnTo>
                  <a:pt x="18040585" y="9641705"/>
                </a:lnTo>
                <a:lnTo>
                  <a:pt x="0" y="9641705"/>
                </a:lnTo>
                <a:lnTo>
                  <a:pt x="0" y="0"/>
                </a:lnTo>
                <a:close/>
              </a:path>
            </a:pathLst>
          </a:custGeom>
          <a:blipFill>
            <a:blip r:embed="rId2"/>
            <a:stretch>
              <a:fillRect l="0" t="0" r="0" b="0"/>
            </a:stretch>
          </a:blipFill>
        </p:spPr>
      </p:sp>
      <p:sp>
        <p:nvSpPr>
          <p:cNvPr name="TextBox 9" id="9"/>
          <p:cNvSpPr txBox="true"/>
          <p:nvPr/>
        </p:nvSpPr>
        <p:spPr>
          <a:xfrm rot="0">
            <a:off x="142701" y="4762115"/>
            <a:ext cx="5259415" cy="4315594"/>
          </a:xfrm>
          <a:prstGeom prst="rect">
            <a:avLst/>
          </a:prstGeom>
        </p:spPr>
        <p:txBody>
          <a:bodyPr anchor="t" rtlCol="false" tIns="0" lIns="0" bIns="0" rIns="0">
            <a:spAutoFit/>
          </a:bodyPr>
          <a:lstStyle/>
          <a:p>
            <a:pPr algn="ctr">
              <a:lnSpc>
                <a:spcPts val="5703"/>
              </a:lnSpc>
            </a:pPr>
            <a:r>
              <a:rPr lang="en-US" sz="4133" spc="206">
                <a:solidFill>
                  <a:srgbClr val="FDFBFB"/>
                </a:solidFill>
                <a:latin typeface="Canva Sans 2 Bold"/>
              </a:rPr>
              <a:t>Training</a:t>
            </a:r>
          </a:p>
          <a:p>
            <a:pPr algn="ctr">
              <a:lnSpc>
                <a:spcPts val="5703"/>
              </a:lnSpc>
            </a:pPr>
            <a:r>
              <a:rPr lang="en-US" sz="4133" spc="206">
                <a:solidFill>
                  <a:srgbClr val="FDFBFB"/>
                </a:solidFill>
                <a:latin typeface="Canva Sans 2 Bold"/>
              </a:rPr>
              <a:t>Model</a:t>
            </a:r>
          </a:p>
          <a:p>
            <a:pPr algn="ctr">
              <a:lnSpc>
                <a:spcPts val="5703"/>
              </a:lnSpc>
            </a:pPr>
          </a:p>
          <a:p>
            <a:pPr algn="ctr">
              <a:lnSpc>
                <a:spcPts val="5703"/>
              </a:lnSpc>
            </a:pPr>
          </a:p>
          <a:p>
            <a:pPr algn="ctr">
              <a:lnSpc>
                <a:spcPts val="5703"/>
              </a:lnSpc>
            </a:pPr>
            <a:r>
              <a:rPr lang="en-US" sz="4133" spc="206">
                <a:solidFill>
                  <a:srgbClr val="FDFBFB"/>
                </a:solidFill>
                <a:latin typeface="Canva Sans 2 Bold"/>
              </a:rPr>
              <a:t>Saidmurodov</a:t>
            </a:r>
          </a:p>
          <a:p>
            <a:pPr algn="ctr">
              <a:lnSpc>
                <a:spcPts val="5703"/>
              </a:lnSpc>
              <a:spcBef>
                <a:spcPct val="0"/>
              </a:spcBef>
            </a:pPr>
            <a:r>
              <a:rPr lang="en-US" sz="4133" spc="206">
                <a:solidFill>
                  <a:srgbClr val="FDFBFB"/>
                </a:solidFill>
                <a:latin typeface="Canva Sans 2 Bold"/>
              </a:rPr>
              <a:t>Elyor</a:t>
            </a:r>
          </a:p>
        </p:txBody>
      </p:sp>
      <p:sp>
        <p:nvSpPr>
          <p:cNvPr name="TextBox 10" id="10"/>
          <p:cNvSpPr txBox="true"/>
          <p:nvPr/>
        </p:nvSpPr>
        <p:spPr>
          <a:xfrm rot="0">
            <a:off x="11643271" y="9772650"/>
            <a:ext cx="561602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Saidmurodov  Elyor 12204556</a:t>
            </a:r>
          </a:p>
        </p:txBody>
      </p:sp>
      <p:sp>
        <p:nvSpPr>
          <p:cNvPr name="TextBox 11" id="11"/>
          <p:cNvSpPr txBox="true"/>
          <p:nvPr/>
        </p:nvSpPr>
        <p:spPr>
          <a:xfrm rot="0">
            <a:off x="14484065" y="-133350"/>
            <a:ext cx="3789156" cy="2388494"/>
          </a:xfrm>
          <a:prstGeom prst="rect">
            <a:avLst/>
          </a:prstGeom>
        </p:spPr>
        <p:txBody>
          <a:bodyPr anchor="t" rtlCol="false" tIns="0" lIns="0" bIns="0" rIns="0">
            <a:spAutoFit/>
          </a:bodyPr>
          <a:lstStyle/>
          <a:p>
            <a:pPr algn="ctr">
              <a:lnSpc>
                <a:spcPts val="9561"/>
              </a:lnSpc>
              <a:spcBef>
                <a:spcPct val="0"/>
              </a:spcBef>
            </a:pPr>
            <a:r>
              <a:rPr lang="en-US" sz="6829" spc="68">
                <a:solidFill>
                  <a:srgbClr val="F47C00"/>
                </a:solidFill>
                <a:latin typeface="Canva Sans 1 Bold"/>
              </a:rPr>
              <a:t>TrainingModel</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211963" y="256602"/>
            <a:ext cx="17864074" cy="10348704"/>
          </a:xfrm>
          <a:custGeom>
            <a:avLst/>
            <a:gdLst/>
            <a:ahLst/>
            <a:cxnLst/>
            <a:rect r="r" b="b" t="t" l="l"/>
            <a:pathLst>
              <a:path h="10348704" w="17864074">
                <a:moveTo>
                  <a:pt x="0" y="0"/>
                </a:moveTo>
                <a:lnTo>
                  <a:pt x="17864074" y="0"/>
                </a:lnTo>
                <a:lnTo>
                  <a:pt x="17864074" y="10348704"/>
                </a:lnTo>
                <a:lnTo>
                  <a:pt x="0" y="10348704"/>
                </a:lnTo>
                <a:lnTo>
                  <a:pt x="0" y="0"/>
                </a:lnTo>
                <a:close/>
              </a:path>
            </a:pathLst>
          </a:custGeom>
          <a:blipFill>
            <a:blip r:embed="rId2"/>
            <a:stretch>
              <a:fillRect l="0" t="0" r="0" b="0"/>
            </a:stretch>
          </a:blipFill>
        </p:spPr>
      </p:sp>
      <p:sp>
        <p:nvSpPr>
          <p:cNvPr name="TextBox 9" id="9"/>
          <p:cNvSpPr txBox="true"/>
          <p:nvPr/>
        </p:nvSpPr>
        <p:spPr>
          <a:xfrm rot="0">
            <a:off x="142701" y="4762115"/>
            <a:ext cx="5259415" cy="4315594"/>
          </a:xfrm>
          <a:prstGeom prst="rect">
            <a:avLst/>
          </a:prstGeom>
        </p:spPr>
        <p:txBody>
          <a:bodyPr anchor="t" rtlCol="false" tIns="0" lIns="0" bIns="0" rIns="0">
            <a:spAutoFit/>
          </a:bodyPr>
          <a:lstStyle/>
          <a:p>
            <a:pPr algn="ctr">
              <a:lnSpc>
                <a:spcPts val="5703"/>
              </a:lnSpc>
            </a:pPr>
            <a:r>
              <a:rPr lang="en-US" sz="4133" spc="206">
                <a:solidFill>
                  <a:srgbClr val="FDFBFB"/>
                </a:solidFill>
                <a:latin typeface="Canva Sans 2 Bold"/>
              </a:rPr>
              <a:t>Training</a:t>
            </a:r>
          </a:p>
          <a:p>
            <a:pPr algn="ctr">
              <a:lnSpc>
                <a:spcPts val="5703"/>
              </a:lnSpc>
            </a:pPr>
            <a:r>
              <a:rPr lang="en-US" sz="4133" spc="206">
                <a:solidFill>
                  <a:srgbClr val="FDFBFB"/>
                </a:solidFill>
                <a:latin typeface="Canva Sans 2 Bold"/>
              </a:rPr>
              <a:t>Model</a:t>
            </a:r>
          </a:p>
          <a:p>
            <a:pPr algn="ctr">
              <a:lnSpc>
                <a:spcPts val="5703"/>
              </a:lnSpc>
            </a:pPr>
          </a:p>
          <a:p>
            <a:pPr algn="ctr">
              <a:lnSpc>
                <a:spcPts val="5703"/>
              </a:lnSpc>
            </a:pPr>
          </a:p>
          <a:p>
            <a:pPr algn="ctr">
              <a:lnSpc>
                <a:spcPts val="5703"/>
              </a:lnSpc>
            </a:pPr>
            <a:r>
              <a:rPr lang="en-US" sz="4133" spc="206">
                <a:solidFill>
                  <a:srgbClr val="FDFBFB"/>
                </a:solidFill>
                <a:latin typeface="Canva Sans 2 Bold"/>
              </a:rPr>
              <a:t>Saidmurodov </a:t>
            </a:r>
          </a:p>
          <a:p>
            <a:pPr algn="ctr">
              <a:lnSpc>
                <a:spcPts val="5703"/>
              </a:lnSpc>
              <a:spcBef>
                <a:spcPct val="0"/>
              </a:spcBef>
            </a:pPr>
            <a:r>
              <a:rPr lang="en-US" sz="4133" spc="206">
                <a:solidFill>
                  <a:srgbClr val="FDFBFB"/>
                </a:solidFill>
                <a:latin typeface="Canva Sans 2 Bold"/>
              </a:rPr>
              <a:t>Elyor</a:t>
            </a:r>
          </a:p>
        </p:txBody>
      </p:sp>
      <p:sp>
        <p:nvSpPr>
          <p:cNvPr name="TextBox 10" id="10"/>
          <p:cNvSpPr txBox="true"/>
          <p:nvPr/>
        </p:nvSpPr>
        <p:spPr>
          <a:xfrm rot="0">
            <a:off x="12657192" y="9636362"/>
            <a:ext cx="5616029"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Saidmurodov  Elyor 12204556</a:t>
            </a:r>
          </a:p>
        </p:txBody>
      </p:sp>
      <p:sp>
        <p:nvSpPr>
          <p:cNvPr name="TextBox 11" id="11"/>
          <p:cNvSpPr txBox="true"/>
          <p:nvPr/>
        </p:nvSpPr>
        <p:spPr>
          <a:xfrm rot="0">
            <a:off x="14484065" y="-133350"/>
            <a:ext cx="3789156" cy="2388494"/>
          </a:xfrm>
          <a:prstGeom prst="rect">
            <a:avLst/>
          </a:prstGeom>
        </p:spPr>
        <p:txBody>
          <a:bodyPr anchor="t" rtlCol="false" tIns="0" lIns="0" bIns="0" rIns="0">
            <a:spAutoFit/>
          </a:bodyPr>
          <a:lstStyle/>
          <a:p>
            <a:pPr algn="ctr">
              <a:lnSpc>
                <a:spcPts val="9561"/>
              </a:lnSpc>
              <a:spcBef>
                <a:spcPct val="0"/>
              </a:spcBef>
            </a:pPr>
            <a:r>
              <a:rPr lang="en-US" sz="6829" spc="68">
                <a:solidFill>
                  <a:srgbClr val="F47C00"/>
                </a:solidFill>
                <a:latin typeface="Canva Sans 1 Bold"/>
              </a:rPr>
              <a:t>TrainingModel</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5550472" y="3734284"/>
            <a:ext cx="12737528" cy="6552716"/>
          </a:xfrm>
          <a:custGeom>
            <a:avLst/>
            <a:gdLst/>
            <a:ahLst/>
            <a:cxnLst/>
            <a:rect r="r" b="b" t="t" l="l"/>
            <a:pathLst>
              <a:path h="6552716" w="12737528">
                <a:moveTo>
                  <a:pt x="0" y="0"/>
                </a:moveTo>
                <a:lnTo>
                  <a:pt x="12737528" y="0"/>
                </a:lnTo>
                <a:lnTo>
                  <a:pt x="12737528" y="6552716"/>
                </a:lnTo>
                <a:lnTo>
                  <a:pt x="0" y="6552716"/>
                </a:lnTo>
                <a:lnTo>
                  <a:pt x="0" y="0"/>
                </a:lnTo>
                <a:close/>
              </a:path>
            </a:pathLst>
          </a:custGeom>
          <a:blipFill>
            <a:blip r:embed="rId2"/>
            <a:stretch>
              <a:fillRect l="-81225" t="-113401" r="-40801" b="-66951"/>
            </a:stretch>
          </a:blipFill>
        </p:spPr>
      </p:sp>
      <p:sp>
        <p:nvSpPr>
          <p:cNvPr name="Freeform 12" id="12"/>
          <p:cNvSpPr/>
          <p:nvPr/>
        </p:nvSpPr>
        <p:spPr>
          <a:xfrm flipH="false" flipV="false" rot="0">
            <a:off x="5681180" y="213104"/>
            <a:ext cx="12476112" cy="1346568"/>
          </a:xfrm>
          <a:custGeom>
            <a:avLst/>
            <a:gdLst/>
            <a:ahLst/>
            <a:cxnLst/>
            <a:rect r="r" b="b" t="t" l="l"/>
            <a:pathLst>
              <a:path h="1346568" w="12476112">
                <a:moveTo>
                  <a:pt x="0" y="0"/>
                </a:moveTo>
                <a:lnTo>
                  <a:pt x="12476112" y="0"/>
                </a:lnTo>
                <a:lnTo>
                  <a:pt x="12476112" y="1346568"/>
                </a:lnTo>
                <a:lnTo>
                  <a:pt x="0" y="1346568"/>
                </a:lnTo>
                <a:lnTo>
                  <a:pt x="0" y="0"/>
                </a:lnTo>
                <a:close/>
              </a:path>
            </a:pathLst>
          </a:custGeom>
          <a:blipFill>
            <a:blip r:embed="rId3"/>
            <a:stretch>
              <a:fillRect l="0" t="0" r="0" b="0"/>
            </a:stretch>
          </a:blipFill>
        </p:spPr>
      </p:sp>
      <p:grpSp>
        <p:nvGrpSpPr>
          <p:cNvPr name="Group 13" id="13"/>
          <p:cNvGrpSpPr/>
          <p:nvPr/>
        </p:nvGrpSpPr>
        <p:grpSpPr>
          <a:xfrm rot="0">
            <a:off x="9440228" y="467678"/>
            <a:ext cx="1821180" cy="473393"/>
            <a:chOff x="0" y="0"/>
            <a:chExt cx="2428240" cy="631190"/>
          </a:xfrm>
        </p:grpSpPr>
        <p:sp>
          <p:nvSpPr>
            <p:cNvPr name="Freeform 14" id="14"/>
            <p:cNvSpPr/>
            <p:nvPr/>
          </p:nvSpPr>
          <p:spPr>
            <a:xfrm flipH="false" flipV="false" rot="0">
              <a:off x="41910" y="44450"/>
              <a:ext cx="2338070" cy="543560"/>
            </a:xfrm>
            <a:custGeom>
              <a:avLst/>
              <a:gdLst/>
              <a:ahLst/>
              <a:cxnLst/>
              <a:rect r="r" b="b" t="t" l="l"/>
              <a:pathLst>
                <a:path h="543560" w="2338070">
                  <a:moveTo>
                    <a:pt x="64770" y="110490"/>
                  </a:moveTo>
                  <a:cubicBezTo>
                    <a:pt x="53340" y="247650"/>
                    <a:pt x="63500" y="261620"/>
                    <a:pt x="78740" y="281940"/>
                  </a:cubicBezTo>
                  <a:cubicBezTo>
                    <a:pt x="102870" y="314960"/>
                    <a:pt x="143510" y="361950"/>
                    <a:pt x="189230" y="393700"/>
                  </a:cubicBezTo>
                  <a:cubicBezTo>
                    <a:pt x="241300" y="429260"/>
                    <a:pt x="312420" y="458470"/>
                    <a:pt x="375920" y="476250"/>
                  </a:cubicBezTo>
                  <a:cubicBezTo>
                    <a:pt x="436880" y="492760"/>
                    <a:pt x="477520" y="494030"/>
                    <a:pt x="562610" y="497840"/>
                  </a:cubicBezTo>
                  <a:cubicBezTo>
                    <a:pt x="741680" y="506730"/>
                    <a:pt x="1174750" y="501650"/>
                    <a:pt x="1398270" y="485140"/>
                  </a:cubicBezTo>
                  <a:cubicBezTo>
                    <a:pt x="1549400" y="473710"/>
                    <a:pt x="1659890" y="443230"/>
                    <a:pt x="1776730" y="434340"/>
                  </a:cubicBezTo>
                  <a:cubicBezTo>
                    <a:pt x="1878330" y="426720"/>
                    <a:pt x="1992630" y="438150"/>
                    <a:pt x="2059940" y="431800"/>
                  </a:cubicBezTo>
                  <a:cubicBezTo>
                    <a:pt x="2096770" y="427990"/>
                    <a:pt x="2118360" y="422910"/>
                    <a:pt x="2146300" y="415290"/>
                  </a:cubicBezTo>
                  <a:cubicBezTo>
                    <a:pt x="2175510" y="407670"/>
                    <a:pt x="2208530" y="397510"/>
                    <a:pt x="2231390" y="383540"/>
                  </a:cubicBezTo>
                  <a:cubicBezTo>
                    <a:pt x="2250440" y="372110"/>
                    <a:pt x="2268220" y="360680"/>
                    <a:pt x="2278380" y="340360"/>
                  </a:cubicBezTo>
                  <a:cubicBezTo>
                    <a:pt x="2292350" y="314960"/>
                    <a:pt x="2297430" y="266700"/>
                    <a:pt x="2293620" y="237490"/>
                  </a:cubicBezTo>
                  <a:cubicBezTo>
                    <a:pt x="2289810" y="213360"/>
                    <a:pt x="2278380" y="184150"/>
                    <a:pt x="2263140" y="172720"/>
                  </a:cubicBezTo>
                  <a:cubicBezTo>
                    <a:pt x="2249170" y="162560"/>
                    <a:pt x="2226310" y="170180"/>
                    <a:pt x="2207260" y="163830"/>
                  </a:cubicBezTo>
                  <a:cubicBezTo>
                    <a:pt x="2186940" y="157480"/>
                    <a:pt x="2172970" y="139700"/>
                    <a:pt x="2146300" y="132080"/>
                  </a:cubicBezTo>
                  <a:cubicBezTo>
                    <a:pt x="2103120" y="119380"/>
                    <a:pt x="1993900" y="123190"/>
                    <a:pt x="1967230" y="111760"/>
                  </a:cubicBezTo>
                  <a:cubicBezTo>
                    <a:pt x="1958340" y="107950"/>
                    <a:pt x="1960880" y="101600"/>
                    <a:pt x="1950720" y="97790"/>
                  </a:cubicBezTo>
                  <a:cubicBezTo>
                    <a:pt x="1897380" y="77470"/>
                    <a:pt x="1532890" y="93980"/>
                    <a:pt x="1393190" y="80010"/>
                  </a:cubicBezTo>
                  <a:cubicBezTo>
                    <a:pt x="1308100" y="72390"/>
                    <a:pt x="1281430" y="53340"/>
                    <a:pt x="1187450" y="46990"/>
                  </a:cubicBezTo>
                  <a:cubicBezTo>
                    <a:pt x="981710" y="31750"/>
                    <a:pt x="313690" y="40640"/>
                    <a:pt x="199390" y="63500"/>
                  </a:cubicBezTo>
                  <a:cubicBezTo>
                    <a:pt x="173990" y="68580"/>
                    <a:pt x="173990" y="77470"/>
                    <a:pt x="154940" y="81280"/>
                  </a:cubicBezTo>
                  <a:cubicBezTo>
                    <a:pt x="127000" y="86360"/>
                    <a:pt x="68580" y="90170"/>
                    <a:pt x="46990" y="81280"/>
                  </a:cubicBezTo>
                  <a:cubicBezTo>
                    <a:pt x="35560" y="76200"/>
                    <a:pt x="25400" y="66040"/>
                    <a:pt x="25400" y="58420"/>
                  </a:cubicBezTo>
                  <a:cubicBezTo>
                    <a:pt x="25400" y="52070"/>
                    <a:pt x="35560" y="40640"/>
                    <a:pt x="41910" y="39370"/>
                  </a:cubicBezTo>
                  <a:cubicBezTo>
                    <a:pt x="49530" y="38100"/>
                    <a:pt x="68580" y="50800"/>
                    <a:pt x="68580" y="57150"/>
                  </a:cubicBezTo>
                  <a:cubicBezTo>
                    <a:pt x="68580" y="64770"/>
                    <a:pt x="49530" y="81280"/>
                    <a:pt x="41910" y="81280"/>
                  </a:cubicBezTo>
                  <a:cubicBezTo>
                    <a:pt x="35560" y="81280"/>
                    <a:pt x="25400" y="67310"/>
                    <a:pt x="25400" y="60960"/>
                  </a:cubicBezTo>
                  <a:cubicBezTo>
                    <a:pt x="25400" y="53340"/>
                    <a:pt x="30480" y="44450"/>
                    <a:pt x="40640" y="39370"/>
                  </a:cubicBezTo>
                  <a:cubicBezTo>
                    <a:pt x="62230" y="27940"/>
                    <a:pt x="148590" y="45720"/>
                    <a:pt x="175260" y="38100"/>
                  </a:cubicBezTo>
                  <a:cubicBezTo>
                    <a:pt x="186690" y="34290"/>
                    <a:pt x="185420" y="26670"/>
                    <a:pt x="199390" y="22860"/>
                  </a:cubicBezTo>
                  <a:cubicBezTo>
                    <a:pt x="267970" y="2540"/>
                    <a:pt x="727710" y="34290"/>
                    <a:pt x="844550" y="24130"/>
                  </a:cubicBezTo>
                  <a:cubicBezTo>
                    <a:pt x="889000" y="20320"/>
                    <a:pt x="897890" y="11430"/>
                    <a:pt x="935990" y="7620"/>
                  </a:cubicBezTo>
                  <a:cubicBezTo>
                    <a:pt x="999490" y="1270"/>
                    <a:pt x="1109980" y="0"/>
                    <a:pt x="1189990" y="6350"/>
                  </a:cubicBezTo>
                  <a:cubicBezTo>
                    <a:pt x="1262380" y="11430"/>
                    <a:pt x="1309370" y="31750"/>
                    <a:pt x="1393190" y="39370"/>
                  </a:cubicBezTo>
                  <a:cubicBezTo>
                    <a:pt x="1530350" y="52070"/>
                    <a:pt x="1793240" y="43180"/>
                    <a:pt x="1934210" y="57150"/>
                  </a:cubicBezTo>
                  <a:cubicBezTo>
                    <a:pt x="2025650" y="66040"/>
                    <a:pt x="2109470" y="74930"/>
                    <a:pt x="2159000" y="92710"/>
                  </a:cubicBezTo>
                  <a:cubicBezTo>
                    <a:pt x="2185670" y="101600"/>
                    <a:pt x="2198370" y="120650"/>
                    <a:pt x="2217420" y="125730"/>
                  </a:cubicBezTo>
                  <a:cubicBezTo>
                    <a:pt x="2232660" y="130810"/>
                    <a:pt x="2247900" y="123190"/>
                    <a:pt x="2261870" y="128270"/>
                  </a:cubicBezTo>
                  <a:cubicBezTo>
                    <a:pt x="2277110" y="134620"/>
                    <a:pt x="2293620" y="148590"/>
                    <a:pt x="2305050" y="165100"/>
                  </a:cubicBezTo>
                  <a:cubicBezTo>
                    <a:pt x="2319020" y="184150"/>
                    <a:pt x="2332990" y="209550"/>
                    <a:pt x="2335530" y="237490"/>
                  </a:cubicBezTo>
                  <a:cubicBezTo>
                    <a:pt x="2338070" y="274320"/>
                    <a:pt x="2320290" y="341630"/>
                    <a:pt x="2303780" y="369570"/>
                  </a:cubicBezTo>
                  <a:cubicBezTo>
                    <a:pt x="2293620" y="386080"/>
                    <a:pt x="2280920" y="393700"/>
                    <a:pt x="2268220" y="403860"/>
                  </a:cubicBezTo>
                  <a:cubicBezTo>
                    <a:pt x="2256790" y="414020"/>
                    <a:pt x="2249170" y="421640"/>
                    <a:pt x="2231390" y="429260"/>
                  </a:cubicBezTo>
                  <a:cubicBezTo>
                    <a:pt x="2195830" y="444500"/>
                    <a:pt x="2124710" y="459740"/>
                    <a:pt x="2059940" y="467360"/>
                  </a:cubicBezTo>
                  <a:cubicBezTo>
                    <a:pt x="1978660" y="476250"/>
                    <a:pt x="1879600" y="461010"/>
                    <a:pt x="1780540" y="467360"/>
                  </a:cubicBezTo>
                  <a:cubicBezTo>
                    <a:pt x="1667510" y="474980"/>
                    <a:pt x="1564640" y="505460"/>
                    <a:pt x="1418590" y="516890"/>
                  </a:cubicBezTo>
                  <a:cubicBezTo>
                    <a:pt x="1193800" y="534670"/>
                    <a:pt x="744220" y="543560"/>
                    <a:pt x="561340" y="535940"/>
                  </a:cubicBezTo>
                  <a:cubicBezTo>
                    <a:pt x="474980" y="532130"/>
                    <a:pt x="433070" y="530860"/>
                    <a:pt x="369570" y="514350"/>
                  </a:cubicBezTo>
                  <a:cubicBezTo>
                    <a:pt x="300990" y="496570"/>
                    <a:pt x="214630" y="463550"/>
                    <a:pt x="162560" y="427990"/>
                  </a:cubicBezTo>
                  <a:cubicBezTo>
                    <a:pt x="123190" y="401320"/>
                    <a:pt x="99060" y="369570"/>
                    <a:pt x="73660" y="337820"/>
                  </a:cubicBezTo>
                  <a:cubicBezTo>
                    <a:pt x="48260" y="307340"/>
                    <a:pt x="17780" y="278130"/>
                    <a:pt x="8890" y="241300"/>
                  </a:cubicBezTo>
                  <a:cubicBezTo>
                    <a:pt x="0" y="200660"/>
                    <a:pt x="13970" y="120650"/>
                    <a:pt x="27940" y="101600"/>
                  </a:cubicBezTo>
                  <a:cubicBezTo>
                    <a:pt x="33020" y="93980"/>
                    <a:pt x="41910" y="90170"/>
                    <a:pt x="48260" y="91440"/>
                  </a:cubicBezTo>
                  <a:cubicBezTo>
                    <a:pt x="54610" y="92710"/>
                    <a:pt x="64770" y="110490"/>
                    <a:pt x="64770" y="110490"/>
                  </a:cubicBezTo>
                </a:path>
              </a:pathLst>
            </a:custGeom>
            <a:solidFill>
              <a:srgbClr val="E7191F"/>
            </a:solidFill>
            <a:ln cap="sq">
              <a:noFill/>
              <a:prstDash val="solid"/>
              <a:miter/>
            </a:ln>
          </p:spPr>
        </p:sp>
      </p:grpSp>
      <p:sp>
        <p:nvSpPr>
          <p:cNvPr name="Freeform 15" id="15"/>
          <p:cNvSpPr/>
          <p:nvPr/>
        </p:nvSpPr>
        <p:spPr>
          <a:xfrm flipH="false" flipV="false" rot="0">
            <a:off x="5882813" y="2099763"/>
            <a:ext cx="11868597" cy="1141771"/>
          </a:xfrm>
          <a:custGeom>
            <a:avLst/>
            <a:gdLst/>
            <a:ahLst/>
            <a:cxnLst/>
            <a:rect r="r" b="b" t="t" l="l"/>
            <a:pathLst>
              <a:path h="1141771" w="11868597">
                <a:moveTo>
                  <a:pt x="0" y="0"/>
                </a:moveTo>
                <a:lnTo>
                  <a:pt x="11868598" y="0"/>
                </a:lnTo>
                <a:lnTo>
                  <a:pt x="11868598" y="1141771"/>
                </a:lnTo>
                <a:lnTo>
                  <a:pt x="0" y="1141771"/>
                </a:lnTo>
                <a:lnTo>
                  <a:pt x="0" y="0"/>
                </a:lnTo>
                <a:close/>
              </a:path>
            </a:pathLst>
          </a:custGeom>
          <a:blipFill>
            <a:blip r:embed="rId4"/>
            <a:stretch>
              <a:fillRect l="0" t="0" r="0" b="0"/>
            </a:stretch>
          </a:blipFill>
        </p:spPr>
      </p:sp>
      <p:grpSp>
        <p:nvGrpSpPr>
          <p:cNvPr name="Group 16" id="16"/>
          <p:cNvGrpSpPr/>
          <p:nvPr/>
        </p:nvGrpSpPr>
        <p:grpSpPr>
          <a:xfrm rot="0">
            <a:off x="1242939" y="252367"/>
            <a:ext cx="3086100" cy="30861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AFF"/>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sp>
        <p:nvSpPr>
          <p:cNvPr name="TextBox 19" id="19"/>
          <p:cNvSpPr txBox="true"/>
          <p:nvPr/>
        </p:nvSpPr>
        <p:spPr>
          <a:xfrm rot="0">
            <a:off x="142701" y="4762115"/>
            <a:ext cx="5259415" cy="4315594"/>
          </a:xfrm>
          <a:prstGeom prst="rect">
            <a:avLst/>
          </a:prstGeom>
        </p:spPr>
        <p:txBody>
          <a:bodyPr anchor="t" rtlCol="false" tIns="0" lIns="0" bIns="0" rIns="0">
            <a:spAutoFit/>
          </a:bodyPr>
          <a:lstStyle/>
          <a:p>
            <a:pPr algn="ctr">
              <a:lnSpc>
                <a:spcPts val="5703"/>
              </a:lnSpc>
            </a:pPr>
            <a:r>
              <a:rPr lang="en-US" sz="4133" spc="206">
                <a:solidFill>
                  <a:srgbClr val="FDFBFB"/>
                </a:solidFill>
                <a:latin typeface="Canva Sans 2 Bold"/>
              </a:rPr>
              <a:t>Training</a:t>
            </a:r>
          </a:p>
          <a:p>
            <a:pPr algn="ctr">
              <a:lnSpc>
                <a:spcPts val="5703"/>
              </a:lnSpc>
            </a:pPr>
            <a:r>
              <a:rPr lang="en-US" sz="4133" spc="206">
                <a:solidFill>
                  <a:srgbClr val="FDFBFB"/>
                </a:solidFill>
                <a:latin typeface="Canva Sans 2 Bold"/>
              </a:rPr>
              <a:t>Model</a:t>
            </a:r>
          </a:p>
          <a:p>
            <a:pPr algn="ctr">
              <a:lnSpc>
                <a:spcPts val="5703"/>
              </a:lnSpc>
            </a:pPr>
          </a:p>
          <a:p>
            <a:pPr algn="ctr">
              <a:lnSpc>
                <a:spcPts val="5703"/>
              </a:lnSpc>
            </a:pPr>
          </a:p>
          <a:p>
            <a:pPr algn="ctr">
              <a:lnSpc>
                <a:spcPts val="5703"/>
              </a:lnSpc>
            </a:pPr>
            <a:r>
              <a:rPr lang="en-US" sz="4133" spc="206">
                <a:solidFill>
                  <a:srgbClr val="FDFBFB"/>
                </a:solidFill>
                <a:latin typeface="Canva Sans 2 Bold"/>
              </a:rPr>
              <a:t>Saidmurodov </a:t>
            </a:r>
          </a:p>
          <a:p>
            <a:pPr algn="ctr">
              <a:lnSpc>
                <a:spcPts val="5703"/>
              </a:lnSpc>
              <a:spcBef>
                <a:spcPct val="0"/>
              </a:spcBef>
            </a:pPr>
            <a:r>
              <a:rPr lang="en-US" sz="4133" spc="206">
                <a:solidFill>
                  <a:srgbClr val="FDFBFB"/>
                </a:solidFill>
                <a:latin typeface="Canva Sans 2 Bold"/>
              </a:rPr>
              <a:t>Elyor</a:t>
            </a:r>
          </a:p>
        </p:txBody>
      </p:sp>
      <p:sp>
        <p:nvSpPr>
          <p:cNvPr name="TextBox 20" id="20"/>
          <p:cNvSpPr txBox="true"/>
          <p:nvPr/>
        </p:nvSpPr>
        <p:spPr>
          <a:xfrm rot="0">
            <a:off x="-1013631" y="903732"/>
            <a:ext cx="7572080" cy="1723664"/>
          </a:xfrm>
          <a:prstGeom prst="rect">
            <a:avLst/>
          </a:prstGeom>
        </p:spPr>
        <p:txBody>
          <a:bodyPr anchor="t" rtlCol="false" tIns="0" lIns="0" bIns="0" rIns="0">
            <a:spAutoFit/>
          </a:bodyPr>
          <a:lstStyle/>
          <a:p>
            <a:pPr algn="ctr">
              <a:lnSpc>
                <a:spcPts val="4532"/>
              </a:lnSpc>
            </a:pPr>
            <a:r>
              <a:rPr lang="en-US" sz="3777" spc="94">
                <a:solidFill>
                  <a:srgbClr val="000000"/>
                </a:solidFill>
                <a:latin typeface="Quicksand Bold"/>
              </a:rPr>
              <a:t>Batch size</a:t>
            </a:r>
          </a:p>
          <a:p>
            <a:pPr algn="ctr">
              <a:lnSpc>
                <a:spcPts val="4532"/>
              </a:lnSpc>
            </a:pPr>
            <a:r>
              <a:rPr lang="en-US" sz="3777" spc="94">
                <a:solidFill>
                  <a:srgbClr val="000000"/>
                </a:solidFill>
                <a:latin typeface="Quicksand Bold"/>
              </a:rPr>
              <a:t>=</a:t>
            </a:r>
          </a:p>
          <a:p>
            <a:pPr algn="ctr">
              <a:lnSpc>
                <a:spcPts val="4532"/>
              </a:lnSpc>
            </a:pPr>
            <a:r>
              <a:rPr lang="en-US" sz="3777" spc="94">
                <a:solidFill>
                  <a:srgbClr val="000000"/>
                </a:solidFill>
                <a:latin typeface="Quicksand Bold"/>
              </a:rPr>
              <a:t>64</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5544818" y="3693292"/>
            <a:ext cx="12743182" cy="6593708"/>
          </a:xfrm>
          <a:custGeom>
            <a:avLst/>
            <a:gdLst/>
            <a:ahLst/>
            <a:cxnLst/>
            <a:rect r="r" b="b" t="t" l="l"/>
            <a:pathLst>
              <a:path h="6593708" w="12743182">
                <a:moveTo>
                  <a:pt x="0" y="0"/>
                </a:moveTo>
                <a:lnTo>
                  <a:pt x="12743182" y="0"/>
                </a:lnTo>
                <a:lnTo>
                  <a:pt x="12743182" y="6593708"/>
                </a:lnTo>
                <a:lnTo>
                  <a:pt x="0" y="6593708"/>
                </a:lnTo>
                <a:lnTo>
                  <a:pt x="0" y="0"/>
                </a:lnTo>
                <a:close/>
              </a:path>
            </a:pathLst>
          </a:custGeom>
          <a:blipFill>
            <a:blip r:embed="rId2"/>
            <a:stretch>
              <a:fillRect l="0" t="0" r="0" b="0"/>
            </a:stretch>
          </a:blipFill>
        </p:spPr>
      </p:sp>
      <p:sp>
        <p:nvSpPr>
          <p:cNvPr name="Freeform 12" id="12"/>
          <p:cNvSpPr/>
          <p:nvPr/>
        </p:nvSpPr>
        <p:spPr>
          <a:xfrm flipH="false" flipV="false" rot="0">
            <a:off x="5655352" y="198079"/>
            <a:ext cx="12522113" cy="1363421"/>
          </a:xfrm>
          <a:custGeom>
            <a:avLst/>
            <a:gdLst/>
            <a:ahLst/>
            <a:cxnLst/>
            <a:rect r="r" b="b" t="t" l="l"/>
            <a:pathLst>
              <a:path h="1363421" w="12522113">
                <a:moveTo>
                  <a:pt x="0" y="0"/>
                </a:moveTo>
                <a:lnTo>
                  <a:pt x="12522113" y="0"/>
                </a:lnTo>
                <a:lnTo>
                  <a:pt x="12522113" y="1363421"/>
                </a:lnTo>
                <a:lnTo>
                  <a:pt x="0" y="1363421"/>
                </a:lnTo>
                <a:lnTo>
                  <a:pt x="0" y="0"/>
                </a:lnTo>
                <a:close/>
              </a:path>
            </a:pathLst>
          </a:custGeom>
          <a:blipFill>
            <a:blip r:embed="rId3"/>
            <a:stretch>
              <a:fillRect l="0" t="0" r="0" b="0"/>
            </a:stretch>
          </a:blipFill>
        </p:spPr>
      </p:sp>
      <p:grpSp>
        <p:nvGrpSpPr>
          <p:cNvPr name="Group 13" id="13"/>
          <p:cNvGrpSpPr/>
          <p:nvPr/>
        </p:nvGrpSpPr>
        <p:grpSpPr>
          <a:xfrm rot="0">
            <a:off x="9300210" y="474463"/>
            <a:ext cx="1870710" cy="408622"/>
            <a:chOff x="0" y="0"/>
            <a:chExt cx="2494280" cy="544830"/>
          </a:xfrm>
        </p:grpSpPr>
        <p:sp>
          <p:nvSpPr>
            <p:cNvPr name="Freeform 14" id="14"/>
            <p:cNvSpPr/>
            <p:nvPr/>
          </p:nvSpPr>
          <p:spPr>
            <a:xfrm flipH="false" flipV="false" rot="0">
              <a:off x="38100" y="36830"/>
              <a:ext cx="2407920" cy="478790"/>
            </a:xfrm>
            <a:custGeom>
              <a:avLst/>
              <a:gdLst/>
              <a:ahLst/>
              <a:cxnLst/>
              <a:rect r="r" b="b" t="t" l="l"/>
              <a:pathLst>
                <a:path h="478790" w="2407920">
                  <a:moveTo>
                    <a:pt x="83820" y="373380"/>
                  </a:moveTo>
                  <a:cubicBezTo>
                    <a:pt x="0" y="283210"/>
                    <a:pt x="0" y="227330"/>
                    <a:pt x="12700" y="193040"/>
                  </a:cubicBezTo>
                  <a:cubicBezTo>
                    <a:pt x="25400" y="161290"/>
                    <a:pt x="59690" y="133350"/>
                    <a:pt x="85090" y="114300"/>
                  </a:cubicBezTo>
                  <a:cubicBezTo>
                    <a:pt x="105410" y="99060"/>
                    <a:pt x="125730" y="91440"/>
                    <a:pt x="148590" y="83820"/>
                  </a:cubicBezTo>
                  <a:cubicBezTo>
                    <a:pt x="172720" y="74930"/>
                    <a:pt x="193040" y="69850"/>
                    <a:pt x="224790" y="64770"/>
                  </a:cubicBezTo>
                  <a:cubicBezTo>
                    <a:pt x="278130" y="55880"/>
                    <a:pt x="359410" y="50800"/>
                    <a:pt x="443230" y="48260"/>
                  </a:cubicBezTo>
                  <a:cubicBezTo>
                    <a:pt x="558800" y="44450"/>
                    <a:pt x="737870" y="58420"/>
                    <a:pt x="853440" y="49530"/>
                  </a:cubicBezTo>
                  <a:cubicBezTo>
                    <a:pt x="938530" y="43180"/>
                    <a:pt x="979170" y="21590"/>
                    <a:pt x="1074420" y="13970"/>
                  </a:cubicBezTo>
                  <a:cubicBezTo>
                    <a:pt x="1243330" y="0"/>
                    <a:pt x="1583690" y="0"/>
                    <a:pt x="1780540" y="13970"/>
                  </a:cubicBezTo>
                  <a:cubicBezTo>
                    <a:pt x="1922780" y="24130"/>
                    <a:pt x="2062480" y="45720"/>
                    <a:pt x="2146300" y="67310"/>
                  </a:cubicBezTo>
                  <a:cubicBezTo>
                    <a:pt x="2193290" y="80010"/>
                    <a:pt x="2217420" y="88900"/>
                    <a:pt x="2251710" y="107950"/>
                  </a:cubicBezTo>
                  <a:cubicBezTo>
                    <a:pt x="2288540" y="128270"/>
                    <a:pt x="2330450" y="156210"/>
                    <a:pt x="2357120" y="184150"/>
                  </a:cubicBezTo>
                  <a:cubicBezTo>
                    <a:pt x="2378710" y="207010"/>
                    <a:pt x="2401570" y="236220"/>
                    <a:pt x="2405380" y="260350"/>
                  </a:cubicBezTo>
                  <a:cubicBezTo>
                    <a:pt x="2407920" y="278130"/>
                    <a:pt x="2399030" y="293370"/>
                    <a:pt x="2390140" y="312420"/>
                  </a:cubicBezTo>
                  <a:cubicBezTo>
                    <a:pt x="2378710" y="337820"/>
                    <a:pt x="2363470" y="372110"/>
                    <a:pt x="2336800" y="393700"/>
                  </a:cubicBezTo>
                  <a:cubicBezTo>
                    <a:pt x="2303780" y="421640"/>
                    <a:pt x="2235200" y="444500"/>
                    <a:pt x="2200910" y="453390"/>
                  </a:cubicBezTo>
                  <a:cubicBezTo>
                    <a:pt x="2181860" y="458470"/>
                    <a:pt x="2181860" y="455930"/>
                    <a:pt x="2155190" y="457200"/>
                  </a:cubicBezTo>
                  <a:cubicBezTo>
                    <a:pt x="2001520" y="463550"/>
                    <a:pt x="824230" y="478790"/>
                    <a:pt x="568960" y="455930"/>
                  </a:cubicBezTo>
                  <a:cubicBezTo>
                    <a:pt x="486410" y="448310"/>
                    <a:pt x="461010" y="431800"/>
                    <a:pt x="407670" y="426720"/>
                  </a:cubicBezTo>
                  <a:cubicBezTo>
                    <a:pt x="356870" y="421640"/>
                    <a:pt x="298450" y="430530"/>
                    <a:pt x="257810" y="422910"/>
                  </a:cubicBezTo>
                  <a:cubicBezTo>
                    <a:pt x="228600" y="416560"/>
                    <a:pt x="210820" y="400050"/>
                    <a:pt x="185420" y="394970"/>
                  </a:cubicBezTo>
                  <a:cubicBezTo>
                    <a:pt x="158750" y="388620"/>
                    <a:pt x="127000" y="397510"/>
                    <a:pt x="101600" y="389890"/>
                  </a:cubicBezTo>
                  <a:cubicBezTo>
                    <a:pt x="76200" y="382270"/>
                    <a:pt x="39370" y="360680"/>
                    <a:pt x="33020" y="346710"/>
                  </a:cubicBezTo>
                  <a:cubicBezTo>
                    <a:pt x="29210" y="339090"/>
                    <a:pt x="33020" y="326390"/>
                    <a:pt x="38100" y="322580"/>
                  </a:cubicBezTo>
                  <a:cubicBezTo>
                    <a:pt x="43180" y="318770"/>
                    <a:pt x="57150" y="317500"/>
                    <a:pt x="62230" y="321310"/>
                  </a:cubicBezTo>
                  <a:cubicBezTo>
                    <a:pt x="67310" y="326390"/>
                    <a:pt x="68580" y="350520"/>
                    <a:pt x="63500" y="354330"/>
                  </a:cubicBezTo>
                  <a:cubicBezTo>
                    <a:pt x="58420" y="358140"/>
                    <a:pt x="36830" y="354330"/>
                    <a:pt x="34290" y="349250"/>
                  </a:cubicBezTo>
                  <a:cubicBezTo>
                    <a:pt x="30480" y="342900"/>
                    <a:pt x="39370" y="320040"/>
                    <a:pt x="46990" y="317500"/>
                  </a:cubicBezTo>
                  <a:cubicBezTo>
                    <a:pt x="58420" y="313690"/>
                    <a:pt x="80010" y="341630"/>
                    <a:pt x="104140" y="350520"/>
                  </a:cubicBezTo>
                  <a:cubicBezTo>
                    <a:pt x="139700" y="363220"/>
                    <a:pt x="219710" y="355600"/>
                    <a:pt x="246380" y="370840"/>
                  </a:cubicBezTo>
                  <a:cubicBezTo>
                    <a:pt x="260350" y="378460"/>
                    <a:pt x="271780" y="402590"/>
                    <a:pt x="271780" y="402590"/>
                  </a:cubicBezTo>
                  <a:cubicBezTo>
                    <a:pt x="271780" y="402590"/>
                    <a:pt x="256540" y="389890"/>
                    <a:pt x="257810" y="386080"/>
                  </a:cubicBezTo>
                  <a:cubicBezTo>
                    <a:pt x="261620" y="378460"/>
                    <a:pt x="314960" y="384810"/>
                    <a:pt x="353060" y="388620"/>
                  </a:cubicBezTo>
                  <a:cubicBezTo>
                    <a:pt x="410210" y="393700"/>
                    <a:pt x="463550" y="412750"/>
                    <a:pt x="568960" y="420370"/>
                  </a:cubicBezTo>
                  <a:cubicBezTo>
                    <a:pt x="848360" y="440690"/>
                    <a:pt x="1913890" y="427990"/>
                    <a:pt x="2113280" y="420370"/>
                  </a:cubicBezTo>
                  <a:cubicBezTo>
                    <a:pt x="2161540" y="419100"/>
                    <a:pt x="2174240" y="420370"/>
                    <a:pt x="2202180" y="414020"/>
                  </a:cubicBezTo>
                  <a:cubicBezTo>
                    <a:pt x="2230120" y="407670"/>
                    <a:pt x="2258060" y="400050"/>
                    <a:pt x="2282190" y="383540"/>
                  </a:cubicBezTo>
                  <a:cubicBezTo>
                    <a:pt x="2307590" y="365760"/>
                    <a:pt x="2336800" y="335280"/>
                    <a:pt x="2350770" y="311150"/>
                  </a:cubicBezTo>
                  <a:cubicBezTo>
                    <a:pt x="2360930" y="292100"/>
                    <a:pt x="2366010" y="270510"/>
                    <a:pt x="2364740" y="255270"/>
                  </a:cubicBezTo>
                  <a:cubicBezTo>
                    <a:pt x="2364740" y="245110"/>
                    <a:pt x="2363470" y="240030"/>
                    <a:pt x="2355850" y="229870"/>
                  </a:cubicBezTo>
                  <a:cubicBezTo>
                    <a:pt x="2339340" y="207010"/>
                    <a:pt x="2277110" y="163830"/>
                    <a:pt x="2237740" y="140970"/>
                  </a:cubicBezTo>
                  <a:cubicBezTo>
                    <a:pt x="2202180" y="120650"/>
                    <a:pt x="2172970" y="109220"/>
                    <a:pt x="2131060" y="97790"/>
                  </a:cubicBezTo>
                  <a:cubicBezTo>
                    <a:pt x="2076450" y="82550"/>
                    <a:pt x="1993900" y="72390"/>
                    <a:pt x="1935480" y="67310"/>
                  </a:cubicBezTo>
                  <a:cubicBezTo>
                    <a:pt x="1888490" y="63500"/>
                    <a:pt x="1835150" y="69850"/>
                    <a:pt x="1808480" y="63500"/>
                  </a:cubicBezTo>
                  <a:cubicBezTo>
                    <a:pt x="1795780" y="59690"/>
                    <a:pt x="1797050" y="53340"/>
                    <a:pt x="1780540" y="49530"/>
                  </a:cubicBezTo>
                  <a:cubicBezTo>
                    <a:pt x="1703070" y="31750"/>
                    <a:pt x="1243330" y="38100"/>
                    <a:pt x="1074420" y="49530"/>
                  </a:cubicBezTo>
                  <a:cubicBezTo>
                    <a:pt x="979170" y="55880"/>
                    <a:pt x="938530" y="74930"/>
                    <a:pt x="853440" y="81280"/>
                  </a:cubicBezTo>
                  <a:cubicBezTo>
                    <a:pt x="737870" y="90170"/>
                    <a:pt x="571500" y="76200"/>
                    <a:pt x="445770" y="83820"/>
                  </a:cubicBezTo>
                  <a:cubicBezTo>
                    <a:pt x="337820" y="90170"/>
                    <a:pt x="210820" y="87630"/>
                    <a:pt x="143510" y="120650"/>
                  </a:cubicBezTo>
                  <a:cubicBezTo>
                    <a:pt x="100330" y="142240"/>
                    <a:pt x="68580" y="176530"/>
                    <a:pt x="53340" y="209550"/>
                  </a:cubicBezTo>
                  <a:cubicBezTo>
                    <a:pt x="40640" y="238760"/>
                    <a:pt x="38100" y="280670"/>
                    <a:pt x="48260" y="304800"/>
                  </a:cubicBezTo>
                  <a:cubicBezTo>
                    <a:pt x="57150" y="325120"/>
                    <a:pt x="101600" y="337820"/>
                    <a:pt x="102870" y="350520"/>
                  </a:cubicBezTo>
                  <a:cubicBezTo>
                    <a:pt x="104140" y="359410"/>
                    <a:pt x="83820" y="373380"/>
                    <a:pt x="83820" y="373380"/>
                  </a:cubicBezTo>
                </a:path>
              </a:pathLst>
            </a:custGeom>
            <a:solidFill>
              <a:srgbClr val="E7191F"/>
            </a:solidFill>
            <a:ln cap="sq">
              <a:noFill/>
              <a:prstDash val="solid"/>
              <a:miter/>
            </a:ln>
          </p:spPr>
        </p:sp>
      </p:grpSp>
      <p:sp>
        <p:nvSpPr>
          <p:cNvPr name="Freeform 15" id="15"/>
          <p:cNvSpPr/>
          <p:nvPr/>
        </p:nvSpPr>
        <p:spPr>
          <a:xfrm flipH="false" flipV="false" rot="0">
            <a:off x="6104159" y="2057636"/>
            <a:ext cx="11624500" cy="1139521"/>
          </a:xfrm>
          <a:custGeom>
            <a:avLst/>
            <a:gdLst/>
            <a:ahLst/>
            <a:cxnLst/>
            <a:rect r="r" b="b" t="t" l="l"/>
            <a:pathLst>
              <a:path h="1139521" w="11624500">
                <a:moveTo>
                  <a:pt x="0" y="0"/>
                </a:moveTo>
                <a:lnTo>
                  <a:pt x="11624500" y="0"/>
                </a:lnTo>
                <a:lnTo>
                  <a:pt x="11624500" y="1139520"/>
                </a:lnTo>
                <a:lnTo>
                  <a:pt x="0" y="1139520"/>
                </a:lnTo>
                <a:lnTo>
                  <a:pt x="0" y="0"/>
                </a:lnTo>
                <a:close/>
              </a:path>
            </a:pathLst>
          </a:custGeom>
          <a:blipFill>
            <a:blip r:embed="rId4"/>
            <a:stretch>
              <a:fillRect l="0" t="0" r="0" b="0"/>
            </a:stretch>
          </a:blipFill>
        </p:spPr>
      </p:sp>
      <p:sp>
        <p:nvSpPr>
          <p:cNvPr name="TextBox 16" id="16"/>
          <p:cNvSpPr txBox="true"/>
          <p:nvPr/>
        </p:nvSpPr>
        <p:spPr>
          <a:xfrm rot="0">
            <a:off x="142701" y="4762115"/>
            <a:ext cx="5259415" cy="4315594"/>
          </a:xfrm>
          <a:prstGeom prst="rect">
            <a:avLst/>
          </a:prstGeom>
        </p:spPr>
        <p:txBody>
          <a:bodyPr anchor="t" rtlCol="false" tIns="0" lIns="0" bIns="0" rIns="0">
            <a:spAutoFit/>
          </a:bodyPr>
          <a:lstStyle/>
          <a:p>
            <a:pPr algn="ctr">
              <a:lnSpc>
                <a:spcPts val="5703"/>
              </a:lnSpc>
            </a:pPr>
            <a:r>
              <a:rPr lang="en-US" sz="4133" spc="206">
                <a:solidFill>
                  <a:srgbClr val="FDFBFB"/>
                </a:solidFill>
                <a:latin typeface="Canva Sans 2 Bold"/>
              </a:rPr>
              <a:t>Training</a:t>
            </a:r>
          </a:p>
          <a:p>
            <a:pPr algn="ctr">
              <a:lnSpc>
                <a:spcPts val="5703"/>
              </a:lnSpc>
            </a:pPr>
            <a:r>
              <a:rPr lang="en-US" sz="4133" spc="206">
                <a:solidFill>
                  <a:srgbClr val="FDFBFB"/>
                </a:solidFill>
                <a:latin typeface="Canva Sans 2 Bold"/>
              </a:rPr>
              <a:t>Model</a:t>
            </a:r>
          </a:p>
          <a:p>
            <a:pPr algn="ctr">
              <a:lnSpc>
                <a:spcPts val="5703"/>
              </a:lnSpc>
            </a:pPr>
          </a:p>
          <a:p>
            <a:pPr algn="ctr">
              <a:lnSpc>
                <a:spcPts val="5703"/>
              </a:lnSpc>
            </a:pPr>
          </a:p>
          <a:p>
            <a:pPr algn="ctr">
              <a:lnSpc>
                <a:spcPts val="5703"/>
              </a:lnSpc>
            </a:pPr>
            <a:r>
              <a:rPr lang="en-US" sz="4133" spc="206">
                <a:solidFill>
                  <a:srgbClr val="FDFBFB"/>
                </a:solidFill>
                <a:latin typeface="Canva Sans 2 Bold"/>
              </a:rPr>
              <a:t>Saidmurodov </a:t>
            </a:r>
          </a:p>
          <a:p>
            <a:pPr algn="ctr">
              <a:lnSpc>
                <a:spcPts val="5703"/>
              </a:lnSpc>
              <a:spcBef>
                <a:spcPct val="0"/>
              </a:spcBef>
            </a:pPr>
            <a:r>
              <a:rPr lang="en-US" sz="4133" spc="206">
                <a:solidFill>
                  <a:srgbClr val="FDFBFB"/>
                </a:solidFill>
                <a:latin typeface="Canva Sans 2 Bold"/>
              </a:rPr>
              <a:t>Elyor</a:t>
            </a:r>
          </a:p>
        </p:txBody>
      </p:sp>
      <p:grpSp>
        <p:nvGrpSpPr>
          <p:cNvPr name="Group 17" id="17"/>
          <p:cNvGrpSpPr/>
          <p:nvPr/>
        </p:nvGrpSpPr>
        <p:grpSpPr>
          <a:xfrm rot="0">
            <a:off x="1242939" y="252367"/>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A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sp>
        <p:nvSpPr>
          <p:cNvPr name="TextBox 20" id="20"/>
          <p:cNvSpPr txBox="true"/>
          <p:nvPr/>
        </p:nvSpPr>
        <p:spPr>
          <a:xfrm rot="0">
            <a:off x="-1013631" y="903732"/>
            <a:ext cx="7572080" cy="1723664"/>
          </a:xfrm>
          <a:prstGeom prst="rect">
            <a:avLst/>
          </a:prstGeom>
        </p:spPr>
        <p:txBody>
          <a:bodyPr anchor="t" rtlCol="false" tIns="0" lIns="0" bIns="0" rIns="0">
            <a:spAutoFit/>
          </a:bodyPr>
          <a:lstStyle/>
          <a:p>
            <a:pPr algn="ctr">
              <a:lnSpc>
                <a:spcPts val="4532"/>
              </a:lnSpc>
            </a:pPr>
            <a:r>
              <a:rPr lang="en-US" sz="3777" spc="94">
                <a:solidFill>
                  <a:srgbClr val="000000"/>
                </a:solidFill>
                <a:latin typeface="Quicksand Bold"/>
              </a:rPr>
              <a:t>Batch size</a:t>
            </a:r>
          </a:p>
          <a:p>
            <a:pPr algn="ctr">
              <a:lnSpc>
                <a:spcPts val="4532"/>
              </a:lnSpc>
            </a:pPr>
            <a:r>
              <a:rPr lang="en-US" sz="3777" spc="94">
                <a:solidFill>
                  <a:srgbClr val="000000"/>
                </a:solidFill>
                <a:latin typeface="Quicksand Bold"/>
              </a:rPr>
              <a:t>=</a:t>
            </a:r>
          </a:p>
          <a:p>
            <a:pPr algn="ctr">
              <a:lnSpc>
                <a:spcPts val="4532"/>
              </a:lnSpc>
            </a:pPr>
            <a:r>
              <a:rPr lang="en-US" sz="3777" spc="94">
                <a:solidFill>
                  <a:srgbClr val="000000"/>
                </a:solidFill>
                <a:latin typeface="Quicksand Bold"/>
              </a:rPr>
              <a:t>32</a:t>
            </a:r>
          </a:p>
        </p:txBody>
      </p:sp>
    </p:spTree>
  </p:cSld>
  <p:clrMapOvr>
    <a:masterClrMapping/>
  </p:clrMapOvr>
</p:sld>
</file>

<file path=ppt/slides/slide55.xml><?xml version="1.0" encoding="utf-8"?>
<p:sld xmlns:p="http://schemas.openxmlformats.org/presentationml/2006/main" xmlns:a="http://schemas.openxmlformats.org/drawingml/2006/main">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20975625" cy="10287000"/>
            <a:chOff x="0" y="0"/>
            <a:chExt cx="5524444" cy="2709333"/>
          </a:xfrm>
        </p:grpSpPr>
        <p:sp>
          <p:nvSpPr>
            <p:cNvPr name="Freeform 6" id="6"/>
            <p:cNvSpPr/>
            <p:nvPr/>
          </p:nvSpPr>
          <p:spPr>
            <a:xfrm flipH="false" flipV="false" rot="0">
              <a:off x="0" y="0"/>
              <a:ext cx="5524445" cy="2709333"/>
            </a:xfrm>
            <a:custGeom>
              <a:avLst/>
              <a:gdLst/>
              <a:ahLst/>
              <a:cxnLst/>
              <a:rect r="r" b="b" t="t" l="l"/>
              <a:pathLst>
                <a:path h="2709333" w="5524445">
                  <a:moveTo>
                    <a:pt x="0" y="0"/>
                  </a:moveTo>
                  <a:lnTo>
                    <a:pt x="5524445" y="0"/>
                  </a:lnTo>
                  <a:lnTo>
                    <a:pt x="5524445" y="2709333"/>
                  </a:lnTo>
                  <a:lnTo>
                    <a:pt x="0" y="2709333"/>
                  </a:lnTo>
                  <a:close/>
                </a:path>
              </a:pathLst>
            </a:custGeom>
            <a:solidFill>
              <a:srgbClr val="F37221"/>
            </a:solidFill>
          </p:spPr>
        </p:sp>
        <p:sp>
          <p:nvSpPr>
            <p:cNvPr name="TextBox 7" id="7"/>
            <p:cNvSpPr txBox="true"/>
            <p:nvPr/>
          </p:nvSpPr>
          <p:spPr>
            <a:xfrm>
              <a:off x="0" y="-57150"/>
              <a:ext cx="5524444"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TextBox 11" id="11"/>
          <p:cNvSpPr txBox="true"/>
          <p:nvPr/>
        </p:nvSpPr>
        <p:spPr>
          <a:xfrm rot="0">
            <a:off x="5187393" y="1663151"/>
            <a:ext cx="7137383" cy="5969577"/>
          </a:xfrm>
          <a:prstGeom prst="rect">
            <a:avLst/>
          </a:prstGeom>
        </p:spPr>
        <p:txBody>
          <a:bodyPr anchor="t" rtlCol="false" tIns="0" lIns="0" bIns="0" rIns="0">
            <a:spAutoFit/>
          </a:bodyPr>
          <a:lstStyle/>
          <a:p>
            <a:pPr algn="ctr">
              <a:lnSpc>
                <a:spcPts val="9570"/>
              </a:lnSpc>
            </a:pPr>
            <a:r>
              <a:rPr lang="en-US" sz="6935" spc="346">
                <a:solidFill>
                  <a:srgbClr val="FDFBFB"/>
                </a:solidFill>
                <a:latin typeface="Canva Sans 2 Bold"/>
              </a:rPr>
              <a:t>Training model results </a:t>
            </a:r>
          </a:p>
          <a:p>
            <a:pPr algn="ctr">
              <a:lnSpc>
                <a:spcPts val="9570"/>
              </a:lnSpc>
            </a:pPr>
          </a:p>
          <a:p>
            <a:pPr algn="ctr">
              <a:lnSpc>
                <a:spcPts val="9570"/>
              </a:lnSpc>
              <a:spcBef>
                <a:spcPct val="0"/>
              </a:spcBef>
            </a:pPr>
            <a:r>
              <a:rPr lang="en-US" sz="6935" spc="346">
                <a:solidFill>
                  <a:srgbClr val="FDFBFB"/>
                </a:solidFill>
                <a:latin typeface="Canva Sans 2 Bold"/>
              </a:rPr>
              <a:t>Jambulov Javohir</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273225" y="179032"/>
            <a:ext cx="17741550" cy="9650768"/>
          </a:xfrm>
          <a:custGeom>
            <a:avLst/>
            <a:gdLst/>
            <a:ahLst/>
            <a:cxnLst/>
            <a:rect r="r" b="b" t="t" l="l"/>
            <a:pathLst>
              <a:path h="9650768" w="17741550">
                <a:moveTo>
                  <a:pt x="0" y="0"/>
                </a:moveTo>
                <a:lnTo>
                  <a:pt x="17741550" y="0"/>
                </a:lnTo>
                <a:lnTo>
                  <a:pt x="17741550" y="9650768"/>
                </a:lnTo>
                <a:lnTo>
                  <a:pt x="0" y="9650768"/>
                </a:lnTo>
                <a:lnTo>
                  <a:pt x="0" y="0"/>
                </a:lnTo>
                <a:close/>
              </a:path>
            </a:pathLst>
          </a:custGeom>
          <a:blipFill>
            <a:blip r:embed="rId2"/>
            <a:stretch>
              <a:fillRect l="0" t="0" r="0" b="0"/>
            </a:stretch>
          </a:blipFill>
        </p:spPr>
      </p:sp>
      <p:sp>
        <p:nvSpPr>
          <p:cNvPr name="TextBox 9" id="9"/>
          <p:cNvSpPr txBox="true"/>
          <p:nvPr/>
        </p:nvSpPr>
        <p:spPr>
          <a:xfrm rot="0">
            <a:off x="12846248" y="9772650"/>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0" id="10"/>
          <p:cNvSpPr txBox="true"/>
          <p:nvPr/>
        </p:nvSpPr>
        <p:spPr>
          <a:xfrm rot="0">
            <a:off x="14484065" y="-133350"/>
            <a:ext cx="3789156" cy="3602803"/>
          </a:xfrm>
          <a:prstGeom prst="rect">
            <a:avLst/>
          </a:prstGeom>
        </p:spPr>
        <p:txBody>
          <a:bodyPr anchor="t" rtlCol="false" tIns="0" lIns="0" bIns="0" rIns="0">
            <a:spAutoFit/>
          </a:bodyPr>
          <a:lstStyle/>
          <a:p>
            <a:pPr algn="ctr">
              <a:lnSpc>
                <a:spcPts val="9561"/>
              </a:lnSpc>
            </a:pPr>
            <a:r>
              <a:rPr lang="en-US" sz="6829" spc="68">
                <a:solidFill>
                  <a:srgbClr val="F47C00"/>
                </a:solidFill>
                <a:latin typeface="Canva Sans 1 Bold"/>
              </a:rPr>
              <a:t>TrainingModel</a:t>
            </a:r>
          </a:p>
          <a:p>
            <a:pPr algn="ctr">
              <a:lnSpc>
                <a:spcPts val="9561"/>
              </a:lnSpc>
              <a:spcBef>
                <a:spcPct val="0"/>
              </a:spcBef>
            </a:pPr>
            <a:r>
              <a:rPr lang="en-US" sz="6829" spc="68">
                <a:solidFill>
                  <a:srgbClr val="F47C00"/>
                </a:solidFill>
                <a:latin typeface="Canva Sans 1 Bold"/>
              </a:rPr>
              <a:t>results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740028" y="0"/>
            <a:ext cx="13455365" cy="10369527"/>
          </a:xfrm>
          <a:custGeom>
            <a:avLst/>
            <a:gdLst/>
            <a:ahLst/>
            <a:cxnLst/>
            <a:rect r="r" b="b" t="t" l="l"/>
            <a:pathLst>
              <a:path h="10369527" w="13455365">
                <a:moveTo>
                  <a:pt x="0" y="0"/>
                </a:moveTo>
                <a:lnTo>
                  <a:pt x="13455365" y="0"/>
                </a:lnTo>
                <a:lnTo>
                  <a:pt x="13455365" y="10369527"/>
                </a:lnTo>
                <a:lnTo>
                  <a:pt x="0" y="10369527"/>
                </a:lnTo>
                <a:lnTo>
                  <a:pt x="0" y="0"/>
                </a:lnTo>
                <a:close/>
              </a:path>
            </a:pathLst>
          </a:custGeom>
          <a:blipFill>
            <a:blip r:embed="rId2"/>
            <a:stretch>
              <a:fillRect l="0" t="0" r="0" b="0"/>
            </a:stretch>
          </a:blipFill>
        </p:spPr>
      </p:sp>
      <p:sp>
        <p:nvSpPr>
          <p:cNvPr name="TextBox 9" id="9"/>
          <p:cNvSpPr txBox="true"/>
          <p:nvPr/>
        </p:nvSpPr>
        <p:spPr>
          <a:xfrm rot="0">
            <a:off x="12846248" y="9772650"/>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0" id="10"/>
          <p:cNvSpPr txBox="true"/>
          <p:nvPr/>
        </p:nvSpPr>
        <p:spPr>
          <a:xfrm rot="0">
            <a:off x="14484065" y="-133350"/>
            <a:ext cx="3789156" cy="3602803"/>
          </a:xfrm>
          <a:prstGeom prst="rect">
            <a:avLst/>
          </a:prstGeom>
        </p:spPr>
        <p:txBody>
          <a:bodyPr anchor="t" rtlCol="false" tIns="0" lIns="0" bIns="0" rIns="0">
            <a:spAutoFit/>
          </a:bodyPr>
          <a:lstStyle/>
          <a:p>
            <a:pPr algn="ctr">
              <a:lnSpc>
                <a:spcPts val="9561"/>
              </a:lnSpc>
            </a:pPr>
            <a:r>
              <a:rPr lang="en-US" sz="6829" spc="68">
                <a:solidFill>
                  <a:srgbClr val="F47C00"/>
                </a:solidFill>
                <a:latin typeface="Canva Sans 1 Bold"/>
              </a:rPr>
              <a:t>TrainingModel</a:t>
            </a:r>
          </a:p>
          <a:p>
            <a:pPr algn="ctr">
              <a:lnSpc>
                <a:spcPts val="9561"/>
              </a:lnSpc>
              <a:spcBef>
                <a:spcPct val="0"/>
              </a:spcBef>
            </a:pPr>
            <a:r>
              <a:rPr lang="en-US" sz="6829" spc="68">
                <a:solidFill>
                  <a:srgbClr val="F47C00"/>
                </a:solidFill>
                <a:latin typeface="Canva Sans 1 Bold"/>
              </a:rPr>
              <a:t>results</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268400" y="-43392"/>
            <a:ext cx="15729191" cy="10330392"/>
          </a:xfrm>
          <a:custGeom>
            <a:avLst/>
            <a:gdLst/>
            <a:ahLst/>
            <a:cxnLst/>
            <a:rect r="r" b="b" t="t" l="l"/>
            <a:pathLst>
              <a:path h="10330392" w="15729191">
                <a:moveTo>
                  <a:pt x="0" y="0"/>
                </a:moveTo>
                <a:lnTo>
                  <a:pt x="15729190" y="0"/>
                </a:lnTo>
                <a:lnTo>
                  <a:pt x="15729190" y="10330392"/>
                </a:lnTo>
                <a:lnTo>
                  <a:pt x="0" y="10330392"/>
                </a:lnTo>
                <a:lnTo>
                  <a:pt x="0" y="0"/>
                </a:lnTo>
                <a:close/>
              </a:path>
            </a:pathLst>
          </a:custGeom>
          <a:blipFill>
            <a:blip r:embed="rId2"/>
            <a:stretch>
              <a:fillRect l="0" t="0" r="0" b="0"/>
            </a:stretch>
          </a:blipFill>
        </p:spPr>
      </p:sp>
      <p:sp>
        <p:nvSpPr>
          <p:cNvPr name="TextBox 9" id="9"/>
          <p:cNvSpPr txBox="true"/>
          <p:nvPr/>
        </p:nvSpPr>
        <p:spPr>
          <a:xfrm rot="0">
            <a:off x="12846248" y="9772650"/>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0" id="10"/>
          <p:cNvSpPr txBox="true"/>
          <p:nvPr/>
        </p:nvSpPr>
        <p:spPr>
          <a:xfrm rot="0">
            <a:off x="14484065" y="-133350"/>
            <a:ext cx="3789156" cy="3602803"/>
          </a:xfrm>
          <a:prstGeom prst="rect">
            <a:avLst/>
          </a:prstGeom>
        </p:spPr>
        <p:txBody>
          <a:bodyPr anchor="t" rtlCol="false" tIns="0" lIns="0" bIns="0" rIns="0">
            <a:spAutoFit/>
          </a:bodyPr>
          <a:lstStyle/>
          <a:p>
            <a:pPr algn="ctr">
              <a:lnSpc>
                <a:spcPts val="9561"/>
              </a:lnSpc>
            </a:pPr>
            <a:r>
              <a:rPr lang="en-US" sz="6829" spc="68">
                <a:solidFill>
                  <a:srgbClr val="F47C00"/>
                </a:solidFill>
                <a:latin typeface="Canva Sans 1 Bold"/>
              </a:rPr>
              <a:t>TrainingModel</a:t>
            </a:r>
          </a:p>
          <a:p>
            <a:pPr algn="ctr">
              <a:lnSpc>
                <a:spcPts val="9561"/>
              </a:lnSpc>
              <a:spcBef>
                <a:spcPct val="0"/>
              </a:spcBef>
            </a:pPr>
            <a:r>
              <a:rPr lang="en-US" sz="6829" spc="68">
                <a:solidFill>
                  <a:srgbClr val="F47C00"/>
                </a:solidFill>
                <a:latin typeface="Canva Sans 1 Bold"/>
              </a:rPr>
              <a:t>results</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2566875" y="4239399"/>
            <a:ext cx="11301259" cy="904101"/>
          </a:xfrm>
          <a:custGeom>
            <a:avLst/>
            <a:gdLst/>
            <a:ahLst/>
            <a:cxnLst/>
            <a:rect r="r" b="b" t="t" l="l"/>
            <a:pathLst>
              <a:path h="904101" w="11301259">
                <a:moveTo>
                  <a:pt x="0" y="0"/>
                </a:moveTo>
                <a:lnTo>
                  <a:pt x="11301259" y="0"/>
                </a:lnTo>
                <a:lnTo>
                  <a:pt x="11301259" y="904101"/>
                </a:lnTo>
                <a:lnTo>
                  <a:pt x="0" y="904101"/>
                </a:lnTo>
                <a:lnTo>
                  <a:pt x="0" y="0"/>
                </a:lnTo>
                <a:close/>
              </a:path>
            </a:pathLst>
          </a:custGeom>
          <a:blipFill>
            <a:blip r:embed="rId2"/>
            <a:stretch>
              <a:fillRect l="0" t="0" r="0" b="0"/>
            </a:stretch>
          </a:blipFill>
        </p:spPr>
      </p:sp>
      <p:sp>
        <p:nvSpPr>
          <p:cNvPr name="Freeform 9" id="9"/>
          <p:cNvSpPr/>
          <p:nvPr/>
        </p:nvSpPr>
        <p:spPr>
          <a:xfrm flipH="false" flipV="false" rot="0">
            <a:off x="2566875" y="2263349"/>
            <a:ext cx="11301259" cy="904101"/>
          </a:xfrm>
          <a:custGeom>
            <a:avLst/>
            <a:gdLst/>
            <a:ahLst/>
            <a:cxnLst/>
            <a:rect r="r" b="b" t="t" l="l"/>
            <a:pathLst>
              <a:path h="904101" w="11301259">
                <a:moveTo>
                  <a:pt x="0" y="0"/>
                </a:moveTo>
                <a:lnTo>
                  <a:pt x="11301259" y="0"/>
                </a:lnTo>
                <a:lnTo>
                  <a:pt x="11301259" y="904101"/>
                </a:lnTo>
                <a:lnTo>
                  <a:pt x="0" y="904101"/>
                </a:lnTo>
                <a:lnTo>
                  <a:pt x="0" y="0"/>
                </a:lnTo>
                <a:close/>
              </a:path>
            </a:pathLst>
          </a:custGeom>
          <a:blipFill>
            <a:blip r:embed="rId3"/>
            <a:stretch>
              <a:fillRect l="0" t="0" r="0" b="0"/>
            </a:stretch>
          </a:blipFill>
        </p:spPr>
      </p:sp>
      <p:sp>
        <p:nvSpPr>
          <p:cNvPr name="Freeform 10" id="10"/>
          <p:cNvSpPr/>
          <p:nvPr/>
        </p:nvSpPr>
        <p:spPr>
          <a:xfrm flipH="false" flipV="false" rot="0">
            <a:off x="2756266" y="6046575"/>
            <a:ext cx="11301259" cy="904101"/>
          </a:xfrm>
          <a:custGeom>
            <a:avLst/>
            <a:gdLst/>
            <a:ahLst/>
            <a:cxnLst/>
            <a:rect r="r" b="b" t="t" l="l"/>
            <a:pathLst>
              <a:path h="904101" w="11301259">
                <a:moveTo>
                  <a:pt x="0" y="0"/>
                </a:moveTo>
                <a:lnTo>
                  <a:pt x="11301259" y="0"/>
                </a:lnTo>
                <a:lnTo>
                  <a:pt x="11301259" y="904100"/>
                </a:lnTo>
                <a:lnTo>
                  <a:pt x="0" y="904100"/>
                </a:lnTo>
                <a:lnTo>
                  <a:pt x="0" y="0"/>
                </a:lnTo>
                <a:close/>
              </a:path>
            </a:pathLst>
          </a:custGeom>
          <a:blipFill>
            <a:blip r:embed="rId4"/>
            <a:stretch>
              <a:fillRect l="0" t="0" r="0" b="0"/>
            </a:stretch>
          </a:blipFill>
        </p:spPr>
      </p:sp>
      <p:sp>
        <p:nvSpPr>
          <p:cNvPr name="TextBox 11" id="11"/>
          <p:cNvSpPr txBox="true"/>
          <p:nvPr/>
        </p:nvSpPr>
        <p:spPr>
          <a:xfrm rot="0">
            <a:off x="12846248" y="9772650"/>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2" id="12"/>
          <p:cNvSpPr txBox="true"/>
          <p:nvPr/>
        </p:nvSpPr>
        <p:spPr>
          <a:xfrm rot="0">
            <a:off x="14484065" y="-133350"/>
            <a:ext cx="3789156" cy="3602803"/>
          </a:xfrm>
          <a:prstGeom prst="rect">
            <a:avLst/>
          </a:prstGeom>
        </p:spPr>
        <p:txBody>
          <a:bodyPr anchor="t" rtlCol="false" tIns="0" lIns="0" bIns="0" rIns="0">
            <a:spAutoFit/>
          </a:bodyPr>
          <a:lstStyle/>
          <a:p>
            <a:pPr algn="ctr">
              <a:lnSpc>
                <a:spcPts val="9561"/>
              </a:lnSpc>
            </a:pPr>
            <a:r>
              <a:rPr lang="en-US" sz="6829" spc="68">
                <a:solidFill>
                  <a:srgbClr val="F47C00"/>
                </a:solidFill>
                <a:latin typeface="Canva Sans 1 Bold"/>
              </a:rPr>
              <a:t>TrainingModel</a:t>
            </a:r>
          </a:p>
          <a:p>
            <a:pPr algn="ctr">
              <a:lnSpc>
                <a:spcPts val="9561"/>
              </a:lnSpc>
              <a:spcBef>
                <a:spcPct val="0"/>
              </a:spcBef>
            </a:pPr>
            <a:r>
              <a:rPr lang="en-US" sz="6829" spc="68">
                <a:solidFill>
                  <a:srgbClr val="F47C00"/>
                </a:solidFill>
                <a:latin typeface="Canva Sans 1 Bold"/>
              </a:rPr>
              <a:t>results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5751136" y="8688870"/>
            <a:ext cx="4769224" cy="2384612"/>
          </a:xfrm>
          <a:custGeom>
            <a:avLst/>
            <a:gdLst/>
            <a:ahLst/>
            <a:cxnLst/>
            <a:rect r="r" b="b" t="t" l="l"/>
            <a:pathLst>
              <a:path h="2384612" w="4769224">
                <a:moveTo>
                  <a:pt x="0" y="0"/>
                </a:moveTo>
                <a:lnTo>
                  <a:pt x="4769224" y="0"/>
                </a:lnTo>
                <a:lnTo>
                  <a:pt x="4769224" y="2384612"/>
                </a:lnTo>
                <a:lnTo>
                  <a:pt x="0" y="2384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05738" y="4172096"/>
            <a:ext cx="1003961" cy="642417"/>
          </a:xfrm>
          <a:prstGeom prst="rect">
            <a:avLst/>
          </a:prstGeom>
        </p:spPr>
        <p:txBody>
          <a:bodyPr anchor="t" rtlCol="false" tIns="0" lIns="0" bIns="0" rIns="0">
            <a:spAutoFit/>
          </a:bodyPr>
          <a:lstStyle/>
          <a:p>
            <a:pPr algn="ctr" marL="0" indent="0" lvl="0">
              <a:lnSpc>
                <a:spcPts val="5276"/>
              </a:lnSpc>
              <a:spcBef>
                <a:spcPct val="0"/>
              </a:spcBef>
            </a:pPr>
            <a:r>
              <a:rPr lang="en-US" sz="3823">
                <a:solidFill>
                  <a:srgbClr val="FFFFFF"/>
                </a:solidFill>
                <a:latin typeface="Canva Sans 2 Bold"/>
              </a:rPr>
              <a:t>01</a:t>
            </a:r>
          </a:p>
        </p:txBody>
      </p:sp>
      <p:sp>
        <p:nvSpPr>
          <p:cNvPr name="Freeform 4" id="4"/>
          <p:cNvSpPr/>
          <p:nvPr/>
        </p:nvSpPr>
        <p:spPr>
          <a:xfrm flipH="false" flipV="false" rot="0">
            <a:off x="15192698" y="1028700"/>
            <a:ext cx="2066602" cy="2066602"/>
          </a:xfrm>
          <a:custGeom>
            <a:avLst/>
            <a:gdLst/>
            <a:ahLst/>
            <a:cxnLst/>
            <a:rect r="r" b="b" t="t" l="l"/>
            <a:pathLst>
              <a:path h="2066602" w="2066602">
                <a:moveTo>
                  <a:pt x="0" y="0"/>
                </a:moveTo>
                <a:lnTo>
                  <a:pt x="2066602" y="0"/>
                </a:lnTo>
                <a:lnTo>
                  <a:pt x="2066602" y="2066602"/>
                </a:lnTo>
                <a:lnTo>
                  <a:pt x="0" y="2066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597120" y="1974910"/>
            <a:ext cx="12295876" cy="10509296"/>
          </a:xfrm>
          <a:custGeom>
            <a:avLst/>
            <a:gdLst/>
            <a:ahLst/>
            <a:cxnLst/>
            <a:rect r="r" b="b" t="t" l="l"/>
            <a:pathLst>
              <a:path h="10509296" w="12295876">
                <a:moveTo>
                  <a:pt x="0" y="0"/>
                </a:moveTo>
                <a:lnTo>
                  <a:pt x="12295876" y="0"/>
                </a:lnTo>
                <a:lnTo>
                  <a:pt x="12295876" y="10509295"/>
                </a:lnTo>
                <a:lnTo>
                  <a:pt x="0" y="10509295"/>
                </a:lnTo>
                <a:lnTo>
                  <a:pt x="0" y="0"/>
                </a:lnTo>
                <a:close/>
              </a:path>
            </a:pathLst>
          </a:custGeom>
          <a:blipFill>
            <a:blip r:embed="rId6">
              <a:alphaModFix amt="69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311913" y="-660857"/>
            <a:ext cx="2534336" cy="1689557"/>
          </a:xfrm>
          <a:custGeom>
            <a:avLst/>
            <a:gdLst/>
            <a:ahLst/>
            <a:cxnLst/>
            <a:rect r="r" b="b" t="t" l="l"/>
            <a:pathLst>
              <a:path h="1689557" w="2534336">
                <a:moveTo>
                  <a:pt x="0" y="0"/>
                </a:moveTo>
                <a:lnTo>
                  <a:pt x="2534336" y="0"/>
                </a:lnTo>
                <a:lnTo>
                  <a:pt x="2534336" y="1689557"/>
                </a:lnTo>
                <a:lnTo>
                  <a:pt x="0" y="16895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609698" y="3178268"/>
            <a:ext cx="7566185" cy="3755780"/>
          </a:xfrm>
          <a:custGeom>
            <a:avLst/>
            <a:gdLst/>
            <a:ahLst/>
            <a:cxnLst/>
            <a:rect r="r" b="b" t="t" l="l"/>
            <a:pathLst>
              <a:path h="3755780" w="7566185">
                <a:moveTo>
                  <a:pt x="0" y="0"/>
                </a:moveTo>
                <a:lnTo>
                  <a:pt x="7566186" y="0"/>
                </a:lnTo>
                <a:lnTo>
                  <a:pt x="7566186" y="3755780"/>
                </a:lnTo>
                <a:lnTo>
                  <a:pt x="0" y="3755780"/>
                </a:lnTo>
                <a:lnTo>
                  <a:pt x="0" y="0"/>
                </a:lnTo>
                <a:close/>
              </a:path>
            </a:pathLst>
          </a:custGeom>
          <a:blipFill>
            <a:blip r:embed="rId10"/>
            <a:stretch>
              <a:fillRect l="0" t="-107" r="0" b="-4758"/>
            </a:stretch>
          </a:blipFill>
        </p:spPr>
      </p:sp>
      <p:sp>
        <p:nvSpPr>
          <p:cNvPr name="TextBox 8" id="8"/>
          <p:cNvSpPr txBox="true"/>
          <p:nvPr/>
        </p:nvSpPr>
        <p:spPr>
          <a:xfrm rot="0">
            <a:off x="4559592" y="69462"/>
            <a:ext cx="7483515" cy="1642117"/>
          </a:xfrm>
          <a:prstGeom prst="rect">
            <a:avLst/>
          </a:prstGeom>
        </p:spPr>
        <p:txBody>
          <a:bodyPr anchor="t" rtlCol="false" tIns="0" lIns="0" bIns="0" rIns="0">
            <a:spAutoFit/>
          </a:bodyPr>
          <a:lstStyle/>
          <a:p>
            <a:pPr algn="ctr">
              <a:lnSpc>
                <a:spcPts val="6669"/>
              </a:lnSpc>
            </a:pPr>
            <a:r>
              <a:rPr lang="en-US" sz="4833" spc="241">
                <a:solidFill>
                  <a:srgbClr val="F47C00"/>
                </a:solidFill>
                <a:latin typeface="Canva Sans 2 Bold"/>
              </a:rPr>
              <a:t>Data Collection  </a:t>
            </a:r>
          </a:p>
          <a:p>
            <a:pPr algn="ctr" marL="0" indent="0" lvl="0">
              <a:lnSpc>
                <a:spcPts val="6669"/>
              </a:lnSpc>
              <a:spcBef>
                <a:spcPct val="0"/>
              </a:spcBef>
            </a:pPr>
          </a:p>
        </p:txBody>
      </p:sp>
      <p:sp>
        <p:nvSpPr>
          <p:cNvPr name="TextBox 9" id="9"/>
          <p:cNvSpPr txBox="true"/>
          <p:nvPr/>
        </p:nvSpPr>
        <p:spPr>
          <a:xfrm rot="0">
            <a:off x="585273" y="1307551"/>
            <a:ext cx="7039570" cy="1470799"/>
          </a:xfrm>
          <a:prstGeom prst="rect">
            <a:avLst/>
          </a:prstGeom>
        </p:spPr>
        <p:txBody>
          <a:bodyPr anchor="t" rtlCol="false" tIns="0" lIns="0" bIns="0" rIns="0">
            <a:spAutoFit/>
          </a:bodyPr>
          <a:lstStyle/>
          <a:p>
            <a:pPr algn="ctr">
              <a:lnSpc>
                <a:spcPts val="2932"/>
              </a:lnSpc>
              <a:spcBef>
                <a:spcPct val="0"/>
              </a:spcBef>
            </a:pPr>
            <a:r>
              <a:rPr lang="en-US" sz="2094" spc="20">
                <a:solidFill>
                  <a:srgbClr val="F47C00"/>
                </a:solidFill>
                <a:latin typeface="Canva Sans 1"/>
              </a:rPr>
              <a:t>Data collection</a:t>
            </a:r>
            <a:r>
              <a:rPr lang="en-US" sz="2094" spc="20">
                <a:solidFill>
                  <a:srgbClr val="000000"/>
                </a:solidFill>
                <a:latin typeface="Canva Sans 1"/>
              </a:rPr>
              <a:t> serves as the cornerstone of our Handwritten Character Recognition project. The quality and diversity of our dataset directly impact the accuracy of our recognition system.</a:t>
            </a:r>
          </a:p>
        </p:txBody>
      </p:sp>
      <p:sp>
        <p:nvSpPr>
          <p:cNvPr name="TextBox 10" id="10"/>
          <p:cNvSpPr txBox="true"/>
          <p:nvPr/>
        </p:nvSpPr>
        <p:spPr>
          <a:xfrm rot="0">
            <a:off x="10609408" y="4060063"/>
            <a:ext cx="7173942" cy="1470799"/>
          </a:xfrm>
          <a:prstGeom prst="rect">
            <a:avLst/>
          </a:prstGeom>
        </p:spPr>
        <p:txBody>
          <a:bodyPr anchor="t" rtlCol="false" tIns="0" lIns="0" bIns="0" rIns="0">
            <a:spAutoFit/>
          </a:bodyPr>
          <a:lstStyle/>
          <a:p>
            <a:pPr algn="ctr">
              <a:lnSpc>
                <a:spcPts val="2932"/>
              </a:lnSpc>
              <a:spcBef>
                <a:spcPct val="0"/>
              </a:spcBef>
            </a:pPr>
            <a:r>
              <a:rPr lang="en-US" sz="2094" spc="20">
                <a:solidFill>
                  <a:srgbClr val="F47C00"/>
                </a:solidFill>
                <a:latin typeface="Canva Sans 1"/>
              </a:rPr>
              <a:t>O</a:t>
            </a:r>
            <a:r>
              <a:rPr lang="en-US" sz="2094" spc="20">
                <a:solidFill>
                  <a:srgbClr val="F47C00"/>
                </a:solidFill>
                <a:latin typeface="Canva Sans 1"/>
              </a:rPr>
              <a:t>ur dataset </a:t>
            </a:r>
            <a:r>
              <a:rPr lang="en-US" sz="2094" spc="20">
                <a:solidFill>
                  <a:srgbClr val="000000"/>
                </a:solidFill>
                <a:latin typeface="Canva Sans 1"/>
              </a:rPr>
              <a:t>includes a wide range of characters, encompassing both uppercase and lowercase letters, numbers, and special symbols. This diversity ensures our system's versatility.</a:t>
            </a:r>
          </a:p>
        </p:txBody>
      </p:sp>
      <p:sp>
        <p:nvSpPr>
          <p:cNvPr name="TextBox 11" id="11"/>
          <p:cNvSpPr txBox="true"/>
          <p:nvPr/>
        </p:nvSpPr>
        <p:spPr>
          <a:xfrm rot="0">
            <a:off x="3773929" y="7191458"/>
            <a:ext cx="8631982" cy="1842274"/>
          </a:xfrm>
          <a:prstGeom prst="rect">
            <a:avLst/>
          </a:prstGeom>
        </p:spPr>
        <p:txBody>
          <a:bodyPr anchor="t" rtlCol="false" tIns="0" lIns="0" bIns="0" rIns="0">
            <a:spAutoFit/>
          </a:bodyPr>
          <a:lstStyle/>
          <a:p>
            <a:pPr algn="ctr">
              <a:lnSpc>
                <a:spcPts val="2932"/>
              </a:lnSpc>
              <a:spcBef>
                <a:spcPct val="0"/>
              </a:spcBef>
            </a:pPr>
            <a:r>
              <a:rPr lang="en-US" sz="2094" spc="20">
                <a:solidFill>
                  <a:srgbClr val="F47C00"/>
                </a:solidFill>
                <a:latin typeface="Canva Sans 1"/>
              </a:rPr>
              <a:t>To build this dataset</a:t>
            </a:r>
            <a:r>
              <a:rPr lang="en-US" sz="2094" spc="20">
                <a:solidFill>
                  <a:srgbClr val="000000"/>
                </a:solidFill>
                <a:latin typeface="Canva Sans 1"/>
              </a:rPr>
              <a:t>, we employed a dual approach, gathering data from publicly available sources and inviting contributions from our team members and volunteers. This comprehensive approach guarantees a robust dataset for training and testing our recognition model.</a:t>
            </a:r>
          </a:p>
        </p:txBody>
      </p:sp>
      <p:sp>
        <p:nvSpPr>
          <p:cNvPr name="Freeform 12" id="12"/>
          <p:cNvSpPr/>
          <p:nvPr/>
        </p:nvSpPr>
        <p:spPr>
          <a:xfrm flipH="false" flipV="false" rot="0">
            <a:off x="13368564" y="1028700"/>
            <a:ext cx="1655631" cy="1414812"/>
          </a:xfrm>
          <a:custGeom>
            <a:avLst/>
            <a:gdLst/>
            <a:ahLst/>
            <a:cxnLst/>
            <a:rect r="r" b="b" t="t" l="l"/>
            <a:pathLst>
              <a:path h="1414812" w="1655631">
                <a:moveTo>
                  <a:pt x="0" y="0"/>
                </a:moveTo>
                <a:lnTo>
                  <a:pt x="1655631" y="0"/>
                </a:lnTo>
                <a:lnTo>
                  <a:pt x="1655631" y="1414812"/>
                </a:lnTo>
                <a:lnTo>
                  <a:pt x="0" y="141481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167896" y="514149"/>
            <a:ext cx="17974693" cy="9315652"/>
          </a:xfrm>
          <a:custGeom>
            <a:avLst/>
            <a:gdLst/>
            <a:ahLst/>
            <a:cxnLst/>
            <a:rect r="r" b="b" t="t" l="l"/>
            <a:pathLst>
              <a:path h="9315652" w="17974693">
                <a:moveTo>
                  <a:pt x="0" y="0"/>
                </a:moveTo>
                <a:lnTo>
                  <a:pt x="17974693" y="0"/>
                </a:lnTo>
                <a:lnTo>
                  <a:pt x="17974693" y="9315651"/>
                </a:lnTo>
                <a:lnTo>
                  <a:pt x="0" y="9315651"/>
                </a:lnTo>
                <a:lnTo>
                  <a:pt x="0" y="0"/>
                </a:lnTo>
                <a:close/>
              </a:path>
            </a:pathLst>
          </a:custGeom>
          <a:blipFill>
            <a:blip r:embed="rId2"/>
            <a:stretch>
              <a:fillRect l="0" t="0" r="0" b="0"/>
            </a:stretch>
          </a:blipFill>
        </p:spPr>
      </p:sp>
      <p:sp>
        <p:nvSpPr>
          <p:cNvPr name="TextBox 9" id="9"/>
          <p:cNvSpPr txBox="true"/>
          <p:nvPr/>
        </p:nvSpPr>
        <p:spPr>
          <a:xfrm rot="0">
            <a:off x="10936891" y="9663340"/>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0" id="10"/>
          <p:cNvSpPr txBox="true"/>
          <p:nvPr/>
        </p:nvSpPr>
        <p:spPr>
          <a:xfrm rot="0">
            <a:off x="14484065" y="-133350"/>
            <a:ext cx="3789156" cy="3602803"/>
          </a:xfrm>
          <a:prstGeom prst="rect">
            <a:avLst/>
          </a:prstGeom>
        </p:spPr>
        <p:txBody>
          <a:bodyPr anchor="t" rtlCol="false" tIns="0" lIns="0" bIns="0" rIns="0">
            <a:spAutoFit/>
          </a:bodyPr>
          <a:lstStyle/>
          <a:p>
            <a:pPr algn="ctr">
              <a:lnSpc>
                <a:spcPts val="9561"/>
              </a:lnSpc>
            </a:pPr>
            <a:r>
              <a:rPr lang="en-US" sz="6829" spc="68">
                <a:solidFill>
                  <a:srgbClr val="F47C00"/>
                </a:solidFill>
                <a:latin typeface="Canva Sans 1 Bold"/>
              </a:rPr>
              <a:t>TrainingModel</a:t>
            </a:r>
          </a:p>
          <a:p>
            <a:pPr algn="ctr">
              <a:lnSpc>
                <a:spcPts val="9561"/>
              </a:lnSpc>
              <a:spcBef>
                <a:spcPct val="0"/>
              </a:spcBef>
            </a:pPr>
            <a:r>
              <a:rPr lang="en-US" sz="6829" spc="68">
                <a:solidFill>
                  <a:srgbClr val="F47C00"/>
                </a:solidFill>
                <a:latin typeface="Canva Sans 1 Bold"/>
              </a:rPr>
              <a:t>results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1868472" y="0"/>
            <a:ext cx="9764486" cy="10287000"/>
          </a:xfrm>
          <a:custGeom>
            <a:avLst/>
            <a:gdLst/>
            <a:ahLst/>
            <a:cxnLst/>
            <a:rect r="r" b="b" t="t" l="l"/>
            <a:pathLst>
              <a:path h="10287000" w="9764486">
                <a:moveTo>
                  <a:pt x="0" y="0"/>
                </a:moveTo>
                <a:lnTo>
                  <a:pt x="9764486" y="0"/>
                </a:lnTo>
                <a:lnTo>
                  <a:pt x="9764486" y="10287000"/>
                </a:lnTo>
                <a:lnTo>
                  <a:pt x="0" y="10287000"/>
                </a:lnTo>
                <a:lnTo>
                  <a:pt x="0" y="0"/>
                </a:lnTo>
                <a:close/>
              </a:path>
            </a:pathLst>
          </a:custGeom>
          <a:blipFill>
            <a:blip r:embed="rId2"/>
            <a:stretch>
              <a:fillRect l="0" t="0" r="0" b="0"/>
            </a:stretch>
          </a:blipFill>
        </p:spPr>
      </p:sp>
      <p:sp>
        <p:nvSpPr>
          <p:cNvPr name="TextBox 9" id="9"/>
          <p:cNvSpPr txBox="true"/>
          <p:nvPr/>
        </p:nvSpPr>
        <p:spPr>
          <a:xfrm rot="0">
            <a:off x="12846248" y="9772650"/>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0" id="10"/>
          <p:cNvSpPr txBox="true"/>
          <p:nvPr/>
        </p:nvSpPr>
        <p:spPr>
          <a:xfrm rot="0">
            <a:off x="14484065" y="-133350"/>
            <a:ext cx="3789156" cy="3602803"/>
          </a:xfrm>
          <a:prstGeom prst="rect">
            <a:avLst/>
          </a:prstGeom>
        </p:spPr>
        <p:txBody>
          <a:bodyPr anchor="t" rtlCol="false" tIns="0" lIns="0" bIns="0" rIns="0">
            <a:spAutoFit/>
          </a:bodyPr>
          <a:lstStyle/>
          <a:p>
            <a:pPr algn="ctr">
              <a:lnSpc>
                <a:spcPts val="9561"/>
              </a:lnSpc>
            </a:pPr>
            <a:r>
              <a:rPr lang="en-US" sz="6829" spc="68">
                <a:solidFill>
                  <a:srgbClr val="F47C00"/>
                </a:solidFill>
                <a:latin typeface="Canva Sans 1 Bold"/>
              </a:rPr>
              <a:t>TrainingModel</a:t>
            </a:r>
          </a:p>
          <a:p>
            <a:pPr algn="ctr">
              <a:lnSpc>
                <a:spcPts val="9561"/>
              </a:lnSpc>
              <a:spcBef>
                <a:spcPct val="0"/>
              </a:spcBef>
            </a:pPr>
            <a:r>
              <a:rPr lang="en-US" sz="6829" spc="68">
                <a:solidFill>
                  <a:srgbClr val="F47C00"/>
                </a:solidFill>
                <a:latin typeface="Canva Sans 1 Bold"/>
              </a:rPr>
              <a:t>results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0" y="-459080"/>
            <a:ext cx="14375032" cy="10746080"/>
          </a:xfrm>
          <a:custGeom>
            <a:avLst/>
            <a:gdLst/>
            <a:ahLst/>
            <a:cxnLst/>
            <a:rect r="r" b="b" t="t" l="l"/>
            <a:pathLst>
              <a:path h="10746080" w="14375032">
                <a:moveTo>
                  <a:pt x="0" y="0"/>
                </a:moveTo>
                <a:lnTo>
                  <a:pt x="14375032" y="0"/>
                </a:lnTo>
                <a:lnTo>
                  <a:pt x="14375032" y="10746080"/>
                </a:lnTo>
                <a:lnTo>
                  <a:pt x="0" y="10746080"/>
                </a:lnTo>
                <a:lnTo>
                  <a:pt x="0" y="0"/>
                </a:lnTo>
                <a:close/>
              </a:path>
            </a:pathLst>
          </a:custGeom>
          <a:blipFill>
            <a:blip r:embed="rId2"/>
            <a:stretch>
              <a:fillRect l="0" t="0" r="0" b="0"/>
            </a:stretch>
          </a:blipFill>
        </p:spPr>
      </p:sp>
      <p:sp>
        <p:nvSpPr>
          <p:cNvPr name="TextBox 9" id="9"/>
          <p:cNvSpPr txBox="true"/>
          <p:nvPr/>
        </p:nvSpPr>
        <p:spPr>
          <a:xfrm rot="0">
            <a:off x="12846248" y="9772650"/>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0" id="10"/>
          <p:cNvSpPr txBox="true"/>
          <p:nvPr/>
        </p:nvSpPr>
        <p:spPr>
          <a:xfrm rot="0">
            <a:off x="14484065" y="-133350"/>
            <a:ext cx="3789156" cy="3602803"/>
          </a:xfrm>
          <a:prstGeom prst="rect">
            <a:avLst/>
          </a:prstGeom>
        </p:spPr>
        <p:txBody>
          <a:bodyPr anchor="t" rtlCol="false" tIns="0" lIns="0" bIns="0" rIns="0">
            <a:spAutoFit/>
          </a:bodyPr>
          <a:lstStyle/>
          <a:p>
            <a:pPr algn="ctr">
              <a:lnSpc>
                <a:spcPts val="9561"/>
              </a:lnSpc>
            </a:pPr>
            <a:r>
              <a:rPr lang="en-US" sz="6829" spc="68">
                <a:solidFill>
                  <a:srgbClr val="F47C00"/>
                </a:solidFill>
                <a:latin typeface="Canva Sans 1 Bold"/>
              </a:rPr>
              <a:t>TrainingModel</a:t>
            </a:r>
          </a:p>
          <a:p>
            <a:pPr algn="ctr">
              <a:lnSpc>
                <a:spcPts val="9561"/>
              </a:lnSpc>
              <a:spcBef>
                <a:spcPct val="0"/>
              </a:spcBef>
            </a:pPr>
            <a:r>
              <a:rPr lang="en-US" sz="6829" spc="68">
                <a:solidFill>
                  <a:srgbClr val="F47C00"/>
                </a:solidFill>
                <a:latin typeface="Canva Sans 1 Bold"/>
              </a:rPr>
              <a:t>results</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1896183" y="-56929"/>
            <a:ext cx="11437006" cy="2927006"/>
          </a:xfrm>
          <a:custGeom>
            <a:avLst/>
            <a:gdLst/>
            <a:ahLst/>
            <a:cxnLst/>
            <a:rect r="r" b="b" t="t" l="l"/>
            <a:pathLst>
              <a:path h="2927006" w="11437006">
                <a:moveTo>
                  <a:pt x="0" y="0"/>
                </a:moveTo>
                <a:lnTo>
                  <a:pt x="11437006" y="0"/>
                </a:lnTo>
                <a:lnTo>
                  <a:pt x="11437006" y="2927006"/>
                </a:lnTo>
                <a:lnTo>
                  <a:pt x="0" y="2927006"/>
                </a:lnTo>
                <a:lnTo>
                  <a:pt x="0" y="0"/>
                </a:lnTo>
                <a:close/>
              </a:path>
            </a:pathLst>
          </a:custGeom>
          <a:blipFill>
            <a:blip r:embed="rId2"/>
            <a:stretch>
              <a:fillRect l="0" t="0" r="0" b="0"/>
            </a:stretch>
          </a:blipFill>
        </p:spPr>
      </p:sp>
      <p:sp>
        <p:nvSpPr>
          <p:cNvPr name="Freeform 9" id="9"/>
          <p:cNvSpPr/>
          <p:nvPr/>
        </p:nvSpPr>
        <p:spPr>
          <a:xfrm flipH="false" flipV="false" rot="0">
            <a:off x="1896183" y="2870077"/>
            <a:ext cx="10760329" cy="7416923"/>
          </a:xfrm>
          <a:custGeom>
            <a:avLst/>
            <a:gdLst/>
            <a:ahLst/>
            <a:cxnLst/>
            <a:rect r="r" b="b" t="t" l="l"/>
            <a:pathLst>
              <a:path h="7416923" w="10760329">
                <a:moveTo>
                  <a:pt x="0" y="0"/>
                </a:moveTo>
                <a:lnTo>
                  <a:pt x="10760329" y="0"/>
                </a:lnTo>
                <a:lnTo>
                  <a:pt x="10760329" y="7416923"/>
                </a:lnTo>
                <a:lnTo>
                  <a:pt x="0" y="7416923"/>
                </a:lnTo>
                <a:lnTo>
                  <a:pt x="0" y="0"/>
                </a:lnTo>
                <a:close/>
              </a:path>
            </a:pathLst>
          </a:custGeom>
          <a:blipFill>
            <a:blip r:embed="rId3"/>
            <a:stretch>
              <a:fillRect l="0" t="-3142" r="-46552" b="-3262"/>
            </a:stretch>
          </a:blipFill>
        </p:spPr>
      </p:sp>
      <p:sp>
        <p:nvSpPr>
          <p:cNvPr name="TextBox 10" id="10"/>
          <p:cNvSpPr txBox="true"/>
          <p:nvPr/>
        </p:nvSpPr>
        <p:spPr>
          <a:xfrm rot="0">
            <a:off x="12831469" y="8436774"/>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1" id="11"/>
          <p:cNvSpPr txBox="true"/>
          <p:nvPr/>
        </p:nvSpPr>
        <p:spPr>
          <a:xfrm rot="0">
            <a:off x="14484065" y="-133350"/>
            <a:ext cx="3789156" cy="3602803"/>
          </a:xfrm>
          <a:prstGeom prst="rect">
            <a:avLst/>
          </a:prstGeom>
        </p:spPr>
        <p:txBody>
          <a:bodyPr anchor="t" rtlCol="false" tIns="0" lIns="0" bIns="0" rIns="0">
            <a:spAutoFit/>
          </a:bodyPr>
          <a:lstStyle/>
          <a:p>
            <a:pPr algn="ctr">
              <a:lnSpc>
                <a:spcPts val="9561"/>
              </a:lnSpc>
            </a:pPr>
            <a:r>
              <a:rPr lang="en-US" sz="6829" spc="68">
                <a:solidFill>
                  <a:srgbClr val="F47C00"/>
                </a:solidFill>
                <a:latin typeface="Canva Sans 1 Bold"/>
              </a:rPr>
              <a:t>TrainingModel</a:t>
            </a:r>
          </a:p>
          <a:p>
            <a:pPr algn="ctr">
              <a:lnSpc>
                <a:spcPts val="9561"/>
              </a:lnSpc>
              <a:spcBef>
                <a:spcPct val="0"/>
              </a:spcBef>
            </a:pPr>
            <a:r>
              <a:rPr lang="en-US" sz="6829" spc="68">
                <a:solidFill>
                  <a:srgbClr val="F47C00"/>
                </a:solidFill>
                <a:latin typeface="Canva Sans 1 Bold"/>
              </a:rPr>
              <a:t>results</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17259300" y="8493924"/>
            <a:ext cx="2453132" cy="2453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8" id="8"/>
          <p:cNvSpPr/>
          <p:nvPr/>
        </p:nvSpPr>
        <p:spPr>
          <a:xfrm flipH="false" flipV="false" rot="0">
            <a:off x="1028700" y="0"/>
            <a:ext cx="12049067" cy="2791566"/>
          </a:xfrm>
          <a:custGeom>
            <a:avLst/>
            <a:gdLst/>
            <a:ahLst/>
            <a:cxnLst/>
            <a:rect r="r" b="b" t="t" l="l"/>
            <a:pathLst>
              <a:path h="2791566" w="12049067">
                <a:moveTo>
                  <a:pt x="0" y="0"/>
                </a:moveTo>
                <a:lnTo>
                  <a:pt x="12049067" y="0"/>
                </a:lnTo>
                <a:lnTo>
                  <a:pt x="12049067" y="2791566"/>
                </a:lnTo>
                <a:lnTo>
                  <a:pt x="0" y="2791566"/>
                </a:lnTo>
                <a:lnTo>
                  <a:pt x="0" y="0"/>
                </a:lnTo>
                <a:close/>
              </a:path>
            </a:pathLst>
          </a:custGeom>
          <a:blipFill>
            <a:blip r:embed="rId2"/>
            <a:stretch>
              <a:fillRect l="0" t="0" r="0" b="0"/>
            </a:stretch>
          </a:blipFill>
        </p:spPr>
      </p:sp>
      <p:sp>
        <p:nvSpPr>
          <p:cNvPr name="Freeform 9" id="9"/>
          <p:cNvSpPr/>
          <p:nvPr/>
        </p:nvSpPr>
        <p:spPr>
          <a:xfrm flipH="false" flipV="false" rot="0">
            <a:off x="1203472" y="3158922"/>
            <a:ext cx="12470933" cy="6561569"/>
          </a:xfrm>
          <a:custGeom>
            <a:avLst/>
            <a:gdLst/>
            <a:ahLst/>
            <a:cxnLst/>
            <a:rect r="r" b="b" t="t" l="l"/>
            <a:pathLst>
              <a:path h="6561569" w="12470933">
                <a:moveTo>
                  <a:pt x="0" y="0"/>
                </a:moveTo>
                <a:lnTo>
                  <a:pt x="12470934" y="0"/>
                </a:lnTo>
                <a:lnTo>
                  <a:pt x="12470934" y="6561568"/>
                </a:lnTo>
                <a:lnTo>
                  <a:pt x="0" y="6561568"/>
                </a:lnTo>
                <a:lnTo>
                  <a:pt x="0" y="0"/>
                </a:lnTo>
                <a:close/>
              </a:path>
            </a:pathLst>
          </a:custGeom>
          <a:blipFill>
            <a:blip r:embed="rId3"/>
            <a:stretch>
              <a:fillRect l="0" t="0" r="0" b="0"/>
            </a:stretch>
          </a:blipFill>
        </p:spPr>
      </p:sp>
      <p:sp>
        <p:nvSpPr>
          <p:cNvPr name="TextBox 10" id="10"/>
          <p:cNvSpPr txBox="true"/>
          <p:nvPr/>
        </p:nvSpPr>
        <p:spPr>
          <a:xfrm rot="0">
            <a:off x="11913377" y="9434741"/>
            <a:ext cx="5441752" cy="514350"/>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
        <p:nvSpPr>
          <p:cNvPr name="TextBox 11" id="11"/>
          <p:cNvSpPr txBox="true"/>
          <p:nvPr/>
        </p:nvSpPr>
        <p:spPr>
          <a:xfrm rot="0">
            <a:off x="14484065" y="-133350"/>
            <a:ext cx="3789156" cy="3602803"/>
          </a:xfrm>
          <a:prstGeom prst="rect">
            <a:avLst/>
          </a:prstGeom>
        </p:spPr>
        <p:txBody>
          <a:bodyPr anchor="t" rtlCol="false" tIns="0" lIns="0" bIns="0" rIns="0">
            <a:spAutoFit/>
          </a:bodyPr>
          <a:lstStyle/>
          <a:p>
            <a:pPr algn="ctr">
              <a:lnSpc>
                <a:spcPts val="9561"/>
              </a:lnSpc>
            </a:pPr>
            <a:r>
              <a:rPr lang="en-US" sz="6829" spc="68">
                <a:solidFill>
                  <a:srgbClr val="F47C00"/>
                </a:solidFill>
                <a:latin typeface="Canva Sans 1 Bold"/>
              </a:rPr>
              <a:t>TrainingModel</a:t>
            </a:r>
          </a:p>
          <a:p>
            <a:pPr algn="ctr">
              <a:lnSpc>
                <a:spcPts val="9561"/>
              </a:lnSpc>
              <a:spcBef>
                <a:spcPct val="0"/>
              </a:spcBef>
            </a:pPr>
            <a:r>
              <a:rPr lang="en-US" sz="6829" spc="68">
                <a:solidFill>
                  <a:srgbClr val="F47C00"/>
                </a:solidFill>
                <a:latin typeface="Canva Sans 1 Bold"/>
              </a:rPr>
              <a:t>results</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6937310" y="162206"/>
            <a:ext cx="9667046" cy="9962588"/>
          </a:xfrm>
          <a:custGeom>
            <a:avLst/>
            <a:gdLst/>
            <a:ahLst/>
            <a:cxnLst/>
            <a:rect r="r" b="b" t="t" l="l"/>
            <a:pathLst>
              <a:path h="9962588" w="9667046">
                <a:moveTo>
                  <a:pt x="0" y="0"/>
                </a:moveTo>
                <a:lnTo>
                  <a:pt x="9667046" y="0"/>
                </a:lnTo>
                <a:lnTo>
                  <a:pt x="9667046" y="9962588"/>
                </a:lnTo>
                <a:lnTo>
                  <a:pt x="0" y="9962588"/>
                </a:lnTo>
                <a:lnTo>
                  <a:pt x="0" y="0"/>
                </a:lnTo>
                <a:close/>
              </a:path>
            </a:pathLst>
          </a:custGeom>
          <a:blipFill>
            <a:blip r:embed="rId2"/>
            <a:stretch>
              <a:fillRect l="-171820" t="-56357" r="-202253" b="-142458"/>
            </a:stretch>
          </a:blipFill>
        </p:spPr>
      </p:sp>
      <p:sp>
        <p:nvSpPr>
          <p:cNvPr name="TextBox 12" id="12"/>
          <p:cNvSpPr txBox="true"/>
          <p:nvPr/>
        </p:nvSpPr>
        <p:spPr>
          <a:xfrm rot="0">
            <a:off x="142701" y="4762115"/>
            <a:ext cx="5259415" cy="2867794"/>
          </a:xfrm>
          <a:prstGeom prst="rect">
            <a:avLst/>
          </a:prstGeom>
        </p:spPr>
        <p:txBody>
          <a:bodyPr anchor="t" rtlCol="false" tIns="0" lIns="0" bIns="0" rIns="0">
            <a:spAutoFit/>
          </a:bodyPr>
          <a:lstStyle/>
          <a:p>
            <a:pPr algn="ctr">
              <a:lnSpc>
                <a:spcPts val="5703"/>
              </a:lnSpc>
            </a:pPr>
            <a:r>
              <a:rPr lang="en-US" sz="4133" spc="206">
                <a:solidFill>
                  <a:srgbClr val="FDFBFB"/>
                </a:solidFill>
                <a:latin typeface="Canva Sans 2 Bold"/>
              </a:rPr>
              <a:t>Training</a:t>
            </a:r>
          </a:p>
          <a:p>
            <a:pPr algn="ctr">
              <a:lnSpc>
                <a:spcPts val="5703"/>
              </a:lnSpc>
            </a:pPr>
            <a:r>
              <a:rPr lang="en-US" sz="4133" spc="206">
                <a:solidFill>
                  <a:srgbClr val="FDFBFB"/>
                </a:solidFill>
                <a:latin typeface="Canva Sans 2 Bold"/>
              </a:rPr>
              <a:t>Model</a:t>
            </a:r>
          </a:p>
          <a:p>
            <a:pPr algn="ctr">
              <a:lnSpc>
                <a:spcPts val="5703"/>
              </a:lnSpc>
            </a:pPr>
            <a:r>
              <a:rPr lang="en-US" sz="4133" spc="206">
                <a:solidFill>
                  <a:srgbClr val="FDFBFB"/>
                </a:solidFill>
                <a:latin typeface="Canva Sans 2 Bold"/>
              </a:rPr>
              <a:t>Results</a:t>
            </a:r>
          </a:p>
          <a:p>
            <a:pPr algn="ctr">
              <a:lnSpc>
                <a:spcPts val="5703"/>
              </a:lnSpc>
              <a:spcBef>
                <a:spcPct val="0"/>
              </a:spcBef>
            </a:pPr>
          </a:p>
        </p:txBody>
      </p:sp>
      <p:sp>
        <p:nvSpPr>
          <p:cNvPr name="TextBox 13" id="13"/>
          <p:cNvSpPr txBox="true"/>
          <p:nvPr/>
        </p:nvSpPr>
        <p:spPr>
          <a:xfrm rot="0">
            <a:off x="142701" y="8743950"/>
            <a:ext cx="5090483" cy="1047626"/>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Freeform 11" id="11"/>
          <p:cNvSpPr/>
          <p:nvPr/>
        </p:nvSpPr>
        <p:spPr>
          <a:xfrm flipH="false" flipV="false" rot="0">
            <a:off x="5742670" y="287142"/>
            <a:ext cx="11318777" cy="9999858"/>
          </a:xfrm>
          <a:custGeom>
            <a:avLst/>
            <a:gdLst/>
            <a:ahLst/>
            <a:cxnLst/>
            <a:rect r="r" b="b" t="t" l="l"/>
            <a:pathLst>
              <a:path h="9999858" w="11318777">
                <a:moveTo>
                  <a:pt x="0" y="0"/>
                </a:moveTo>
                <a:lnTo>
                  <a:pt x="11318777" y="0"/>
                </a:lnTo>
                <a:lnTo>
                  <a:pt x="11318777" y="9999858"/>
                </a:lnTo>
                <a:lnTo>
                  <a:pt x="0" y="9999858"/>
                </a:lnTo>
                <a:lnTo>
                  <a:pt x="0" y="0"/>
                </a:lnTo>
                <a:close/>
              </a:path>
            </a:pathLst>
          </a:custGeom>
          <a:blipFill>
            <a:blip r:embed="rId2"/>
            <a:stretch>
              <a:fillRect l="-228365" t="-54783" r="-72258" b="-139779"/>
            </a:stretch>
          </a:blipFill>
        </p:spPr>
      </p:sp>
      <p:sp>
        <p:nvSpPr>
          <p:cNvPr name="TextBox 12" id="12"/>
          <p:cNvSpPr txBox="true"/>
          <p:nvPr/>
        </p:nvSpPr>
        <p:spPr>
          <a:xfrm rot="0">
            <a:off x="142701" y="4762115"/>
            <a:ext cx="5259415" cy="3591694"/>
          </a:xfrm>
          <a:prstGeom prst="rect">
            <a:avLst/>
          </a:prstGeom>
        </p:spPr>
        <p:txBody>
          <a:bodyPr anchor="t" rtlCol="false" tIns="0" lIns="0" bIns="0" rIns="0">
            <a:spAutoFit/>
          </a:bodyPr>
          <a:lstStyle/>
          <a:p>
            <a:pPr algn="ctr">
              <a:lnSpc>
                <a:spcPts val="5703"/>
              </a:lnSpc>
            </a:pPr>
            <a:r>
              <a:rPr lang="en-US" sz="4133" spc="206">
                <a:solidFill>
                  <a:srgbClr val="FDFBFB"/>
                </a:solidFill>
                <a:latin typeface="Canva Sans 2 Bold"/>
              </a:rPr>
              <a:t>Training</a:t>
            </a:r>
          </a:p>
          <a:p>
            <a:pPr algn="ctr">
              <a:lnSpc>
                <a:spcPts val="5703"/>
              </a:lnSpc>
            </a:pPr>
            <a:r>
              <a:rPr lang="en-US" sz="4133" spc="206">
                <a:solidFill>
                  <a:srgbClr val="FDFBFB"/>
                </a:solidFill>
                <a:latin typeface="Canva Sans 2 Bold"/>
              </a:rPr>
              <a:t>Model</a:t>
            </a:r>
          </a:p>
          <a:p>
            <a:pPr algn="ctr">
              <a:lnSpc>
                <a:spcPts val="5703"/>
              </a:lnSpc>
            </a:pPr>
            <a:r>
              <a:rPr lang="en-US" sz="4133" spc="206">
                <a:solidFill>
                  <a:srgbClr val="FDFBFB"/>
                </a:solidFill>
                <a:latin typeface="Canva Sans 2 Bold"/>
              </a:rPr>
              <a:t>Results</a:t>
            </a:r>
          </a:p>
          <a:p>
            <a:pPr algn="ctr">
              <a:lnSpc>
                <a:spcPts val="5703"/>
              </a:lnSpc>
            </a:pPr>
          </a:p>
          <a:p>
            <a:pPr algn="ctr">
              <a:lnSpc>
                <a:spcPts val="5703"/>
              </a:lnSpc>
              <a:spcBef>
                <a:spcPct val="0"/>
              </a:spcBef>
            </a:pPr>
          </a:p>
        </p:txBody>
      </p:sp>
      <p:sp>
        <p:nvSpPr>
          <p:cNvPr name="TextBox 13" id="13"/>
          <p:cNvSpPr txBox="true"/>
          <p:nvPr/>
        </p:nvSpPr>
        <p:spPr>
          <a:xfrm rot="0">
            <a:off x="100911" y="8743950"/>
            <a:ext cx="5301205" cy="1047626"/>
          </a:xfrm>
          <a:prstGeom prst="rect">
            <a:avLst/>
          </a:prstGeom>
        </p:spPr>
        <p:txBody>
          <a:bodyPr anchor="t" rtlCol="false" tIns="0" lIns="0" bIns="0" rIns="0">
            <a:spAutoFit/>
          </a:bodyPr>
          <a:lstStyle/>
          <a:p>
            <a:pPr algn="ctr">
              <a:lnSpc>
                <a:spcPts val="4200"/>
              </a:lnSpc>
              <a:spcBef>
                <a:spcPct val="0"/>
              </a:spcBef>
            </a:pPr>
            <a:r>
              <a:rPr lang="en-US" sz="3000" spc="30">
                <a:solidFill>
                  <a:srgbClr val="000000"/>
                </a:solidFill>
                <a:latin typeface="Canva Sans 1"/>
              </a:rPr>
              <a:t>Jambulov Javokhir 12204567</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830215" y="-180742"/>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7259300" y="8493924"/>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TextBox 11" id="11"/>
          <p:cNvSpPr txBox="true"/>
          <p:nvPr/>
        </p:nvSpPr>
        <p:spPr>
          <a:xfrm rot="0">
            <a:off x="142701" y="4762115"/>
            <a:ext cx="5259415" cy="696094"/>
          </a:xfrm>
          <a:prstGeom prst="rect">
            <a:avLst/>
          </a:prstGeom>
        </p:spPr>
        <p:txBody>
          <a:bodyPr anchor="t" rtlCol="false" tIns="0" lIns="0" bIns="0" rIns="0">
            <a:spAutoFit/>
          </a:bodyPr>
          <a:lstStyle/>
          <a:p>
            <a:pPr algn="ctr">
              <a:lnSpc>
                <a:spcPts val="5703"/>
              </a:lnSpc>
              <a:spcBef>
                <a:spcPct val="0"/>
              </a:spcBef>
            </a:pPr>
            <a:r>
              <a:rPr lang="en-US" sz="4133" spc="206">
                <a:solidFill>
                  <a:srgbClr val="FDFBFB"/>
                </a:solidFill>
                <a:latin typeface="Canva Sans 2 Bold"/>
              </a:rPr>
              <a:t>References</a:t>
            </a:r>
          </a:p>
        </p:txBody>
      </p:sp>
      <p:sp>
        <p:nvSpPr>
          <p:cNvPr name="TextBox 12" id="12"/>
          <p:cNvSpPr txBox="true"/>
          <p:nvPr/>
        </p:nvSpPr>
        <p:spPr>
          <a:xfrm rot="0">
            <a:off x="4768351" y="831463"/>
            <a:ext cx="13267416" cy="356374"/>
          </a:xfrm>
          <a:prstGeom prst="rect">
            <a:avLst/>
          </a:prstGeom>
        </p:spPr>
        <p:txBody>
          <a:bodyPr anchor="t" rtlCol="false" tIns="0" lIns="0" bIns="0" rIns="0">
            <a:spAutoFit/>
          </a:bodyPr>
          <a:lstStyle/>
          <a:p>
            <a:pPr algn="ctr">
              <a:lnSpc>
                <a:spcPts val="2932"/>
              </a:lnSpc>
              <a:spcBef>
                <a:spcPct val="0"/>
              </a:spcBef>
            </a:pPr>
            <a:r>
              <a:rPr lang="en-US" sz="2094" spc="20">
                <a:solidFill>
                  <a:srgbClr val="000000"/>
                </a:solidFill>
                <a:latin typeface="Canva Sans 1"/>
              </a:rPr>
              <a:t>1) </a:t>
            </a:r>
            <a:r>
              <a:rPr lang="en-US" sz="2094" spc="20">
                <a:solidFill>
                  <a:srgbClr val="000000"/>
                </a:solidFill>
                <a:latin typeface="Canva Sans 1"/>
              </a:rPr>
              <a:t>https://nanonets.com/blog/handwritten-character-recognition </a:t>
            </a:r>
          </a:p>
        </p:txBody>
      </p:sp>
      <p:sp>
        <p:nvSpPr>
          <p:cNvPr name="TextBox 13" id="13"/>
          <p:cNvSpPr txBox="true"/>
          <p:nvPr/>
        </p:nvSpPr>
        <p:spPr>
          <a:xfrm rot="0">
            <a:off x="7278701" y="4158977"/>
            <a:ext cx="8246715" cy="356374"/>
          </a:xfrm>
          <a:prstGeom prst="rect">
            <a:avLst/>
          </a:prstGeom>
        </p:spPr>
        <p:txBody>
          <a:bodyPr anchor="t" rtlCol="false" tIns="0" lIns="0" bIns="0" rIns="0">
            <a:spAutoFit/>
          </a:bodyPr>
          <a:lstStyle/>
          <a:p>
            <a:pPr algn="ctr">
              <a:lnSpc>
                <a:spcPts val="2932"/>
              </a:lnSpc>
              <a:spcBef>
                <a:spcPct val="0"/>
              </a:spcBef>
            </a:pPr>
            <a:r>
              <a:rPr lang="en-US" sz="2094" spc="20">
                <a:solidFill>
                  <a:srgbClr val="000000"/>
                </a:solidFill>
                <a:latin typeface="Canva Sans 1"/>
              </a:rPr>
              <a:t>2) https://www.v7labs.com/blog/handwriting-recognition-guide</a:t>
            </a:r>
          </a:p>
        </p:txBody>
      </p:sp>
      <p:sp>
        <p:nvSpPr>
          <p:cNvPr name="TextBox 14" id="14"/>
          <p:cNvSpPr txBox="true"/>
          <p:nvPr/>
        </p:nvSpPr>
        <p:spPr>
          <a:xfrm rot="0">
            <a:off x="5544818" y="6822882"/>
            <a:ext cx="12520751" cy="356270"/>
          </a:xfrm>
          <a:prstGeom prst="rect">
            <a:avLst/>
          </a:prstGeom>
        </p:spPr>
        <p:txBody>
          <a:bodyPr anchor="t" rtlCol="false" tIns="0" lIns="0" bIns="0" rIns="0">
            <a:spAutoFit/>
          </a:bodyPr>
          <a:lstStyle/>
          <a:p>
            <a:pPr algn="ctr">
              <a:lnSpc>
                <a:spcPts val="2932"/>
              </a:lnSpc>
              <a:spcBef>
                <a:spcPct val="0"/>
              </a:spcBef>
            </a:pPr>
            <a:r>
              <a:rPr lang="en-US" sz="2094" spc="20">
                <a:solidFill>
                  <a:srgbClr val="000000"/>
                </a:solidFill>
                <a:latin typeface="Canva Sans 1"/>
              </a:rPr>
              <a:t>3) https://data-flair.training/blogs/python-deep-learning-project-handwritten-digit-recognition/</a:t>
            </a:r>
          </a:p>
        </p:txBody>
      </p:sp>
      <p:sp>
        <p:nvSpPr>
          <p:cNvPr name="TextBox 15" id="15"/>
          <p:cNvSpPr txBox="true"/>
          <p:nvPr/>
        </p:nvSpPr>
        <p:spPr>
          <a:xfrm rot="0">
            <a:off x="6338652" y="8408199"/>
            <a:ext cx="10920648" cy="548973"/>
          </a:xfrm>
          <a:prstGeom prst="rect">
            <a:avLst/>
          </a:prstGeom>
        </p:spPr>
        <p:txBody>
          <a:bodyPr anchor="t" rtlCol="false" tIns="0" lIns="0" bIns="0" rIns="0">
            <a:spAutoFit/>
          </a:bodyPr>
          <a:lstStyle/>
          <a:p>
            <a:pPr>
              <a:lnSpc>
                <a:spcPts val="4306"/>
              </a:lnSpc>
            </a:pPr>
            <a:r>
              <a:rPr lang="en-US" sz="3076" u="sng">
                <a:solidFill>
                  <a:srgbClr val="000000"/>
                </a:solidFill>
                <a:latin typeface="Arimo"/>
                <a:hlinkClick r:id="rId2" tooltip="https://github.com/ElyorS/AI_Application_Final_exam/tree/main"/>
              </a:rPr>
              <a:t>https://github.com/ElyorS/AI_Application_Final_exam/tree/main</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58345" y="1569227"/>
            <a:ext cx="6029655" cy="12059310"/>
          </a:xfrm>
          <a:custGeom>
            <a:avLst/>
            <a:gdLst/>
            <a:ahLst/>
            <a:cxnLst/>
            <a:rect r="r" b="b" t="t" l="l"/>
            <a:pathLst>
              <a:path h="12059310" w="6029655">
                <a:moveTo>
                  <a:pt x="0" y="0"/>
                </a:moveTo>
                <a:lnTo>
                  <a:pt x="6029655" y="0"/>
                </a:lnTo>
                <a:lnTo>
                  <a:pt x="6029655" y="12059310"/>
                </a:lnTo>
                <a:lnTo>
                  <a:pt x="0" y="12059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62443" y="7598882"/>
            <a:ext cx="5376236" cy="5376236"/>
          </a:xfrm>
          <a:custGeom>
            <a:avLst/>
            <a:gdLst/>
            <a:ahLst/>
            <a:cxnLst/>
            <a:rect r="r" b="b" t="t" l="l"/>
            <a:pathLst>
              <a:path h="5376236" w="5376236">
                <a:moveTo>
                  <a:pt x="0" y="0"/>
                </a:moveTo>
                <a:lnTo>
                  <a:pt x="5376236" y="0"/>
                </a:lnTo>
                <a:lnTo>
                  <a:pt x="5376236" y="5376236"/>
                </a:lnTo>
                <a:lnTo>
                  <a:pt x="0" y="5376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529849" y="4475064"/>
            <a:ext cx="7322997" cy="1336871"/>
          </a:xfrm>
          <a:prstGeom prst="rect">
            <a:avLst/>
          </a:prstGeom>
        </p:spPr>
        <p:txBody>
          <a:bodyPr anchor="t" rtlCol="false" tIns="0" lIns="0" bIns="0" rIns="0">
            <a:spAutoFit/>
          </a:bodyPr>
          <a:lstStyle/>
          <a:p>
            <a:pPr>
              <a:lnSpc>
                <a:spcPts val="9220"/>
              </a:lnSpc>
            </a:pPr>
            <a:r>
              <a:rPr lang="en-US" sz="8781" spc="184">
                <a:solidFill>
                  <a:srgbClr val="000000"/>
                </a:solidFill>
                <a:latin typeface="Codec Pro ExtraBold"/>
              </a:rPr>
              <a:t>THANK YOU!</a:t>
            </a:r>
          </a:p>
        </p:txBody>
      </p:sp>
      <p:sp>
        <p:nvSpPr>
          <p:cNvPr name="Freeform 5" id="5"/>
          <p:cNvSpPr/>
          <p:nvPr/>
        </p:nvSpPr>
        <p:spPr>
          <a:xfrm flipH="false" flipV="false" rot="0">
            <a:off x="2184297" y="4235628"/>
            <a:ext cx="934283" cy="1815744"/>
          </a:xfrm>
          <a:custGeom>
            <a:avLst/>
            <a:gdLst/>
            <a:ahLst/>
            <a:cxnLst/>
            <a:rect r="r" b="b" t="t" l="l"/>
            <a:pathLst>
              <a:path h="1815744" w="934283">
                <a:moveTo>
                  <a:pt x="0" y="0"/>
                </a:moveTo>
                <a:lnTo>
                  <a:pt x="934283" y="0"/>
                </a:lnTo>
                <a:lnTo>
                  <a:pt x="934283" y="1815744"/>
                </a:lnTo>
                <a:lnTo>
                  <a:pt x="0" y="1815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06480" y="7586669"/>
            <a:ext cx="3606480" cy="815479"/>
          </a:xfrm>
          <a:prstGeom prst="rect">
            <a:avLst/>
          </a:prstGeom>
        </p:spPr>
        <p:txBody>
          <a:bodyPr anchor="t" rtlCol="false" tIns="0" lIns="0" bIns="0" rIns="0">
            <a:spAutoFit/>
          </a:bodyPr>
          <a:lstStyle/>
          <a:p>
            <a:pPr algn="ctr">
              <a:lnSpc>
                <a:spcPts val="3352"/>
              </a:lnSpc>
            </a:pPr>
            <a:r>
              <a:rPr lang="en-US" sz="2394">
                <a:solidFill>
                  <a:srgbClr val="000000"/>
                </a:solidFill>
                <a:latin typeface="Canva Sans 2"/>
              </a:rPr>
              <a:t>Calle Cualquiera 123, Cualquier Lugar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682533" y="8863553"/>
            <a:ext cx="4769224" cy="2384612"/>
          </a:xfrm>
          <a:custGeom>
            <a:avLst/>
            <a:gdLst/>
            <a:ahLst/>
            <a:cxnLst/>
            <a:rect r="r" b="b" t="t" l="l"/>
            <a:pathLst>
              <a:path h="2384612" w="4769224">
                <a:moveTo>
                  <a:pt x="0" y="0"/>
                </a:moveTo>
                <a:lnTo>
                  <a:pt x="4769224" y="0"/>
                </a:lnTo>
                <a:lnTo>
                  <a:pt x="4769224" y="2384612"/>
                </a:lnTo>
                <a:lnTo>
                  <a:pt x="0" y="2384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92698" y="1028700"/>
            <a:ext cx="2066602" cy="2066602"/>
          </a:xfrm>
          <a:custGeom>
            <a:avLst/>
            <a:gdLst/>
            <a:ahLst/>
            <a:cxnLst/>
            <a:rect r="r" b="b" t="t" l="l"/>
            <a:pathLst>
              <a:path h="2066602" w="2066602">
                <a:moveTo>
                  <a:pt x="0" y="0"/>
                </a:moveTo>
                <a:lnTo>
                  <a:pt x="2066602" y="0"/>
                </a:lnTo>
                <a:lnTo>
                  <a:pt x="2066602" y="2066602"/>
                </a:lnTo>
                <a:lnTo>
                  <a:pt x="0" y="2066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87972" y="2928950"/>
            <a:ext cx="12295876" cy="10509296"/>
          </a:xfrm>
          <a:custGeom>
            <a:avLst/>
            <a:gdLst/>
            <a:ahLst/>
            <a:cxnLst/>
            <a:rect r="r" b="b" t="t" l="l"/>
            <a:pathLst>
              <a:path h="10509296" w="12295876">
                <a:moveTo>
                  <a:pt x="0" y="0"/>
                </a:moveTo>
                <a:lnTo>
                  <a:pt x="12295876" y="0"/>
                </a:lnTo>
                <a:lnTo>
                  <a:pt x="12295876" y="10509295"/>
                </a:lnTo>
                <a:lnTo>
                  <a:pt x="0" y="10509295"/>
                </a:lnTo>
                <a:lnTo>
                  <a:pt x="0" y="0"/>
                </a:lnTo>
                <a:close/>
              </a:path>
            </a:pathLst>
          </a:custGeom>
          <a:blipFill>
            <a:blip r:embed="rId6">
              <a:alphaModFix amt="69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28598" y="0"/>
            <a:ext cx="2534336" cy="1689557"/>
          </a:xfrm>
          <a:custGeom>
            <a:avLst/>
            <a:gdLst/>
            <a:ahLst/>
            <a:cxnLst/>
            <a:rect r="r" b="b" t="t" l="l"/>
            <a:pathLst>
              <a:path h="1689557" w="2534336">
                <a:moveTo>
                  <a:pt x="0" y="0"/>
                </a:moveTo>
                <a:lnTo>
                  <a:pt x="2534336" y="0"/>
                </a:lnTo>
                <a:lnTo>
                  <a:pt x="2534336" y="1689557"/>
                </a:lnTo>
                <a:lnTo>
                  <a:pt x="0" y="16895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259300" y="-1215142"/>
            <a:ext cx="6029655" cy="12059310"/>
          </a:xfrm>
          <a:custGeom>
            <a:avLst/>
            <a:gdLst/>
            <a:ahLst/>
            <a:cxnLst/>
            <a:rect r="r" b="b" t="t" l="l"/>
            <a:pathLst>
              <a:path h="12059310" w="6029655">
                <a:moveTo>
                  <a:pt x="0" y="0"/>
                </a:moveTo>
                <a:lnTo>
                  <a:pt x="6029655" y="0"/>
                </a:lnTo>
                <a:lnTo>
                  <a:pt x="6029655" y="12059310"/>
                </a:lnTo>
                <a:lnTo>
                  <a:pt x="0" y="120593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4481796" y="830398"/>
            <a:ext cx="10829372" cy="1642117"/>
          </a:xfrm>
          <a:prstGeom prst="rect">
            <a:avLst/>
          </a:prstGeom>
        </p:spPr>
        <p:txBody>
          <a:bodyPr anchor="t" rtlCol="false" tIns="0" lIns="0" bIns="0" rIns="0">
            <a:spAutoFit/>
          </a:bodyPr>
          <a:lstStyle/>
          <a:p>
            <a:pPr algn="ctr">
              <a:lnSpc>
                <a:spcPts val="6669"/>
              </a:lnSpc>
            </a:pPr>
            <a:r>
              <a:rPr lang="en-US" sz="4833" spc="241">
                <a:solidFill>
                  <a:srgbClr val="F47C00"/>
                </a:solidFill>
                <a:latin typeface="Canva Sans 2 Bold"/>
              </a:rPr>
              <a:t>Labeling </a:t>
            </a:r>
            <a:r>
              <a:rPr lang="en-US" sz="4833" spc="241">
                <a:solidFill>
                  <a:srgbClr val="1F4A96"/>
                </a:solidFill>
                <a:latin typeface="Canva Sans 2 Bold"/>
              </a:rPr>
              <a:t>and</a:t>
            </a:r>
            <a:r>
              <a:rPr lang="en-US" sz="4833" spc="241">
                <a:solidFill>
                  <a:srgbClr val="F47C00"/>
                </a:solidFill>
                <a:latin typeface="Canva Sans 2 Bold"/>
              </a:rPr>
              <a:t> Preprocessing</a:t>
            </a:r>
          </a:p>
          <a:p>
            <a:pPr algn="ctr" marL="0" indent="0" lvl="0">
              <a:lnSpc>
                <a:spcPts val="6669"/>
              </a:lnSpc>
              <a:spcBef>
                <a:spcPct val="0"/>
              </a:spcBef>
            </a:pPr>
          </a:p>
        </p:txBody>
      </p:sp>
      <p:sp>
        <p:nvSpPr>
          <p:cNvPr name="TextBox 8" id="8"/>
          <p:cNvSpPr txBox="true"/>
          <p:nvPr/>
        </p:nvSpPr>
        <p:spPr>
          <a:xfrm rot="0">
            <a:off x="7125163" y="1865512"/>
            <a:ext cx="6733862" cy="1989425"/>
          </a:xfrm>
          <a:prstGeom prst="rect">
            <a:avLst/>
          </a:prstGeom>
        </p:spPr>
        <p:txBody>
          <a:bodyPr anchor="t" rtlCol="false" tIns="0" lIns="0" bIns="0" rIns="0">
            <a:spAutoFit/>
          </a:bodyPr>
          <a:lstStyle/>
          <a:p>
            <a:pPr>
              <a:lnSpc>
                <a:spcPts val="3221"/>
              </a:lnSpc>
              <a:spcBef>
                <a:spcPct val="0"/>
              </a:spcBef>
            </a:pPr>
            <a:r>
              <a:rPr lang="en-US" sz="2301" spc="23" u="sng">
                <a:solidFill>
                  <a:srgbClr val="F47C00"/>
                </a:solidFill>
                <a:latin typeface="Canva Sans 1 Bold Italics"/>
              </a:rPr>
              <a:t>Labeling and preprocessing</a:t>
            </a:r>
            <a:r>
              <a:rPr lang="en-US" sz="2301" spc="23">
                <a:solidFill>
                  <a:srgbClr val="F47C00"/>
                </a:solidFill>
                <a:latin typeface="Canva Sans 1 Bold"/>
              </a:rPr>
              <a:t> </a:t>
            </a:r>
            <a:r>
              <a:rPr lang="en-US" sz="2301" spc="23">
                <a:solidFill>
                  <a:srgbClr val="000000"/>
                </a:solidFill>
                <a:latin typeface="Canva Sans 1"/>
              </a:rPr>
              <a:t>ar</a:t>
            </a:r>
            <a:r>
              <a:rPr lang="en-US" sz="2301" spc="23">
                <a:solidFill>
                  <a:srgbClr val="000000"/>
                </a:solidFill>
                <a:latin typeface="Canva Sans 1"/>
              </a:rPr>
              <a:t>e</a:t>
            </a:r>
            <a:r>
              <a:rPr lang="en-US" sz="2301" spc="23">
                <a:solidFill>
                  <a:srgbClr val="1F4A96"/>
                </a:solidFill>
                <a:latin typeface="Canva Sans 1"/>
              </a:rPr>
              <a:t> </a:t>
            </a:r>
            <a:r>
              <a:rPr lang="en-US" sz="2301" spc="23">
                <a:solidFill>
                  <a:srgbClr val="000000"/>
                </a:solidFill>
                <a:latin typeface="Canva Sans 1"/>
              </a:rPr>
              <a:t>essential steps in preparing our dataset for the recognition model. These steps enable our model to understand and categorize the characters accurately.</a:t>
            </a:r>
          </a:p>
        </p:txBody>
      </p:sp>
      <p:sp>
        <p:nvSpPr>
          <p:cNvPr name="Freeform 9" id="9"/>
          <p:cNvSpPr/>
          <p:nvPr/>
        </p:nvSpPr>
        <p:spPr>
          <a:xfrm flipH="true" flipV="false" rot="-4800594">
            <a:off x="13024971" y="3800130"/>
            <a:ext cx="1985179" cy="560813"/>
          </a:xfrm>
          <a:custGeom>
            <a:avLst/>
            <a:gdLst/>
            <a:ahLst/>
            <a:cxnLst/>
            <a:rect r="r" b="b" t="t" l="l"/>
            <a:pathLst>
              <a:path h="560813" w="1985179">
                <a:moveTo>
                  <a:pt x="1985179" y="0"/>
                </a:moveTo>
                <a:lnTo>
                  <a:pt x="0" y="0"/>
                </a:lnTo>
                <a:lnTo>
                  <a:pt x="0" y="560813"/>
                </a:lnTo>
                <a:lnTo>
                  <a:pt x="1985179" y="560813"/>
                </a:lnTo>
                <a:lnTo>
                  <a:pt x="1985179"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0" y="3819150"/>
            <a:ext cx="6680058" cy="3350306"/>
          </a:xfrm>
          <a:custGeom>
            <a:avLst/>
            <a:gdLst/>
            <a:ahLst/>
            <a:cxnLst/>
            <a:rect r="r" b="b" t="t" l="l"/>
            <a:pathLst>
              <a:path h="3350306" w="6680058">
                <a:moveTo>
                  <a:pt x="0" y="0"/>
                </a:moveTo>
                <a:lnTo>
                  <a:pt x="6680058" y="0"/>
                </a:lnTo>
                <a:lnTo>
                  <a:pt x="6680058" y="3350306"/>
                </a:lnTo>
                <a:lnTo>
                  <a:pt x="0" y="3350306"/>
                </a:lnTo>
                <a:lnTo>
                  <a:pt x="0" y="0"/>
                </a:lnTo>
                <a:close/>
              </a:path>
            </a:pathLst>
          </a:custGeom>
          <a:blipFill>
            <a:blip r:embed="rId14"/>
            <a:stretch>
              <a:fillRect l="0" t="0" r="0" b="0"/>
            </a:stretch>
          </a:blipFill>
        </p:spPr>
      </p:sp>
      <p:sp>
        <p:nvSpPr>
          <p:cNvPr name="TextBox 11" id="11"/>
          <p:cNvSpPr txBox="true"/>
          <p:nvPr/>
        </p:nvSpPr>
        <p:spPr>
          <a:xfrm rot="0">
            <a:off x="6880083" y="4301616"/>
            <a:ext cx="1003961" cy="642417"/>
          </a:xfrm>
          <a:prstGeom prst="rect">
            <a:avLst/>
          </a:prstGeom>
        </p:spPr>
        <p:txBody>
          <a:bodyPr anchor="t" rtlCol="false" tIns="0" lIns="0" bIns="0" rIns="0">
            <a:spAutoFit/>
          </a:bodyPr>
          <a:lstStyle/>
          <a:p>
            <a:pPr algn="ctr" marL="0" indent="0" lvl="0">
              <a:lnSpc>
                <a:spcPts val="5276"/>
              </a:lnSpc>
              <a:spcBef>
                <a:spcPct val="0"/>
              </a:spcBef>
            </a:pPr>
            <a:r>
              <a:rPr lang="en-US" sz="3823">
                <a:solidFill>
                  <a:srgbClr val="FFFFFF"/>
                </a:solidFill>
                <a:latin typeface="Canva Sans 2 Bold"/>
              </a:rPr>
              <a:t>02</a:t>
            </a:r>
          </a:p>
        </p:txBody>
      </p:sp>
      <p:sp>
        <p:nvSpPr>
          <p:cNvPr name="TextBox 12" id="12"/>
          <p:cNvSpPr txBox="true"/>
          <p:nvPr/>
        </p:nvSpPr>
        <p:spPr>
          <a:xfrm rot="0">
            <a:off x="10502289" y="4301616"/>
            <a:ext cx="1003961" cy="642417"/>
          </a:xfrm>
          <a:prstGeom prst="rect">
            <a:avLst/>
          </a:prstGeom>
        </p:spPr>
        <p:txBody>
          <a:bodyPr anchor="t" rtlCol="false" tIns="0" lIns="0" bIns="0" rIns="0">
            <a:spAutoFit/>
          </a:bodyPr>
          <a:lstStyle/>
          <a:p>
            <a:pPr algn="ctr" marL="0" indent="0" lvl="0">
              <a:lnSpc>
                <a:spcPts val="5276"/>
              </a:lnSpc>
              <a:spcBef>
                <a:spcPct val="0"/>
              </a:spcBef>
            </a:pPr>
            <a:r>
              <a:rPr lang="en-US" sz="3823">
                <a:solidFill>
                  <a:srgbClr val="FFFFFF"/>
                </a:solidFill>
                <a:latin typeface="Canva Sans 2 Bold"/>
              </a:rPr>
              <a:t>03</a:t>
            </a:r>
          </a:p>
        </p:txBody>
      </p:sp>
      <p:sp>
        <p:nvSpPr>
          <p:cNvPr name="TextBox 13" id="13"/>
          <p:cNvSpPr txBox="true"/>
          <p:nvPr/>
        </p:nvSpPr>
        <p:spPr>
          <a:xfrm rot="0">
            <a:off x="7144663" y="4554116"/>
            <a:ext cx="6219902" cy="1842274"/>
          </a:xfrm>
          <a:prstGeom prst="rect">
            <a:avLst/>
          </a:prstGeom>
        </p:spPr>
        <p:txBody>
          <a:bodyPr anchor="t" rtlCol="false" tIns="0" lIns="0" bIns="0" rIns="0">
            <a:spAutoFit/>
          </a:bodyPr>
          <a:lstStyle/>
          <a:p>
            <a:pPr>
              <a:lnSpc>
                <a:spcPts val="2932"/>
              </a:lnSpc>
              <a:spcBef>
                <a:spcPct val="0"/>
              </a:spcBef>
            </a:pPr>
            <a:r>
              <a:rPr lang="en-US" sz="2094" spc="20">
                <a:solidFill>
                  <a:srgbClr val="000000"/>
                </a:solidFill>
                <a:latin typeface="Canva Sans 1"/>
              </a:rPr>
              <a:t>Each character image has been meticulously labeled, associating it with its corresponding character class. Furthermore, we have organized our data into specific categories or folders for each character class.</a:t>
            </a:r>
          </a:p>
        </p:txBody>
      </p:sp>
      <p:sp>
        <p:nvSpPr>
          <p:cNvPr name="TextBox 14" id="14"/>
          <p:cNvSpPr txBox="true"/>
          <p:nvPr/>
        </p:nvSpPr>
        <p:spPr>
          <a:xfrm rot="0">
            <a:off x="7104352" y="6746759"/>
            <a:ext cx="5910847" cy="2956699"/>
          </a:xfrm>
          <a:prstGeom prst="rect">
            <a:avLst/>
          </a:prstGeom>
        </p:spPr>
        <p:txBody>
          <a:bodyPr anchor="t" rtlCol="false" tIns="0" lIns="0" bIns="0" rIns="0">
            <a:spAutoFit/>
          </a:bodyPr>
          <a:lstStyle/>
          <a:p>
            <a:pPr>
              <a:lnSpc>
                <a:spcPts val="2932"/>
              </a:lnSpc>
              <a:spcBef>
                <a:spcPct val="0"/>
              </a:spcBef>
            </a:pPr>
            <a:r>
              <a:rPr lang="en-US" sz="2094" spc="20">
                <a:solidFill>
                  <a:srgbClr val="000000"/>
                </a:solidFill>
                <a:latin typeface="Canva Sans 1"/>
              </a:rPr>
              <a:t>Image </a:t>
            </a:r>
            <a:r>
              <a:rPr lang="en-US" sz="2094" spc="20" u="sng">
                <a:solidFill>
                  <a:srgbClr val="F47C00"/>
                </a:solidFill>
                <a:latin typeface="Canva Sans 1 Bold Italics"/>
              </a:rPr>
              <a:t>standardization</a:t>
            </a:r>
            <a:r>
              <a:rPr lang="en-US" sz="2094" spc="20">
                <a:solidFill>
                  <a:srgbClr val="000000"/>
                </a:solidFill>
                <a:latin typeface="Canva Sans 1"/>
              </a:rPr>
              <a:t> is a key aspect of our preprocessing. All character images have been resized to a uniform resolution (e.g., 28x28 pixels) to maintain consistency. Additionally, pixel values have been normalized to fall within the 0 to 1 range. These measures facilitate efficient model training and reliable recognition.</a:t>
            </a:r>
          </a:p>
        </p:txBody>
      </p:sp>
      <p:sp>
        <p:nvSpPr>
          <p:cNvPr name="Freeform 15" id="15"/>
          <p:cNvSpPr/>
          <p:nvPr/>
        </p:nvSpPr>
        <p:spPr>
          <a:xfrm flipH="false" flipV="false" rot="0">
            <a:off x="13530608" y="7361953"/>
            <a:ext cx="1741955" cy="1764411"/>
          </a:xfrm>
          <a:custGeom>
            <a:avLst/>
            <a:gdLst/>
            <a:ahLst/>
            <a:cxnLst/>
            <a:rect r="r" b="b" t="t" l="l"/>
            <a:pathLst>
              <a:path h="1764411" w="1741955">
                <a:moveTo>
                  <a:pt x="0" y="0"/>
                </a:moveTo>
                <a:lnTo>
                  <a:pt x="1741954" y="0"/>
                </a:lnTo>
                <a:lnTo>
                  <a:pt x="1741954" y="1764411"/>
                </a:lnTo>
                <a:lnTo>
                  <a:pt x="0" y="176441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0">
            <a:off x="16591171" y="-5770609"/>
            <a:ext cx="9771663" cy="9771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36F9">
                <a:alpha val="26667"/>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32"/>
                </a:lnSpc>
              </a:pPr>
            </a:p>
          </p:txBody>
        </p:sp>
      </p:grpSp>
      <p:grpSp>
        <p:nvGrpSpPr>
          <p:cNvPr name="Group 5" id="5"/>
          <p:cNvGrpSpPr/>
          <p:nvPr/>
        </p:nvGrpSpPr>
        <p:grpSpPr>
          <a:xfrm rot="0">
            <a:off x="0" y="0"/>
            <a:ext cx="5544818" cy="10287000"/>
            <a:chOff x="0" y="0"/>
            <a:chExt cx="1460363" cy="2709333"/>
          </a:xfrm>
        </p:grpSpPr>
        <p:sp>
          <p:nvSpPr>
            <p:cNvPr name="Freeform 6" id="6"/>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F37221"/>
            </a:solidFill>
          </p:spPr>
        </p:sp>
        <p:sp>
          <p:nvSpPr>
            <p:cNvPr name="TextBox 7" id="7"/>
            <p:cNvSpPr txBox="true"/>
            <p:nvPr/>
          </p:nvSpPr>
          <p:spPr>
            <a:xfrm>
              <a:off x="0" y="-57150"/>
              <a:ext cx="1460363" cy="2766483"/>
            </a:xfrm>
            <a:prstGeom prst="rect">
              <a:avLst/>
            </a:prstGeom>
          </p:spPr>
          <p:txBody>
            <a:bodyPr anchor="ctr" rtlCol="false" tIns="50800" lIns="50800" bIns="50800" rIns="50800"/>
            <a:lstStyle/>
            <a:p>
              <a:pPr algn="ctr">
                <a:lnSpc>
                  <a:spcPts val="3632"/>
                </a:lnSpc>
              </a:pPr>
            </a:p>
          </p:txBody>
        </p:sp>
      </p:grpSp>
      <p:grpSp>
        <p:nvGrpSpPr>
          <p:cNvPr name="Group 8" id="8"/>
          <p:cNvGrpSpPr/>
          <p:nvPr/>
        </p:nvGrpSpPr>
        <p:grpSpPr>
          <a:xfrm rot="0">
            <a:off x="16591171" y="7253999"/>
            <a:ext cx="2453132" cy="24531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grpSp>
        <p:nvGrpSpPr>
          <p:cNvPr name="Group 11" id="11"/>
          <p:cNvGrpSpPr/>
          <p:nvPr/>
        </p:nvGrpSpPr>
        <p:grpSpPr>
          <a:xfrm rot="0">
            <a:off x="17403431" y="9060434"/>
            <a:ext cx="2453132" cy="245313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35000"/>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grpSp>
        <p:nvGrpSpPr>
          <p:cNvPr name="Group 14" id="14"/>
          <p:cNvGrpSpPr/>
          <p:nvPr/>
        </p:nvGrpSpPr>
        <p:grpSpPr>
          <a:xfrm rot="0">
            <a:off x="15293499" y="8556907"/>
            <a:ext cx="2453132" cy="245313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35000"/>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grpSp>
        <p:nvGrpSpPr>
          <p:cNvPr name="Group 17" id="17"/>
          <p:cNvGrpSpPr/>
          <p:nvPr/>
        </p:nvGrpSpPr>
        <p:grpSpPr>
          <a:xfrm rot="0">
            <a:off x="14006795" y="9864517"/>
            <a:ext cx="2453132" cy="245313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693BF9"/>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grpSp>
        <p:nvGrpSpPr>
          <p:cNvPr name="Group 20" id="20"/>
          <p:cNvGrpSpPr/>
          <p:nvPr/>
        </p:nvGrpSpPr>
        <p:grpSpPr>
          <a:xfrm rot="0">
            <a:off x="17873935" y="5967361"/>
            <a:ext cx="2453132" cy="245313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35000"/>
            </a:solidFill>
          </p:spPr>
        </p:sp>
        <p:sp>
          <p:nvSpPr>
            <p:cNvPr name="TextBox 22" id="22"/>
            <p:cNvSpPr txBox="true"/>
            <p:nvPr/>
          </p:nvSpPr>
          <p:spPr>
            <a:xfrm>
              <a:off x="139700" y="101600"/>
              <a:ext cx="533400" cy="571500"/>
            </a:xfrm>
            <a:prstGeom prst="rect">
              <a:avLst/>
            </a:prstGeom>
          </p:spPr>
          <p:txBody>
            <a:bodyPr anchor="ctr" rtlCol="false" tIns="50800" lIns="50800" bIns="50800" rIns="50800"/>
            <a:lstStyle/>
            <a:p>
              <a:pPr algn="ctr">
                <a:lnSpc>
                  <a:spcPts val="2932"/>
                </a:lnSpc>
              </a:pPr>
            </a:p>
          </p:txBody>
        </p:sp>
      </p:grpSp>
      <p:sp>
        <p:nvSpPr>
          <p:cNvPr name="TextBox 23" id="23"/>
          <p:cNvSpPr txBox="true"/>
          <p:nvPr/>
        </p:nvSpPr>
        <p:spPr>
          <a:xfrm rot="0">
            <a:off x="6741978" y="990600"/>
            <a:ext cx="8652031" cy="1470799"/>
          </a:xfrm>
          <a:prstGeom prst="rect">
            <a:avLst/>
          </a:prstGeom>
        </p:spPr>
        <p:txBody>
          <a:bodyPr anchor="t" rtlCol="false" tIns="0" lIns="0" bIns="0" rIns="0">
            <a:spAutoFit/>
          </a:bodyPr>
          <a:lstStyle/>
          <a:p>
            <a:pPr algn="ctr">
              <a:lnSpc>
                <a:spcPts val="2932"/>
              </a:lnSpc>
              <a:spcBef>
                <a:spcPct val="0"/>
              </a:spcBef>
            </a:pPr>
            <a:r>
              <a:rPr lang="en-US" sz="2094" spc="20">
                <a:solidFill>
                  <a:srgbClr val="000000"/>
                </a:solidFill>
                <a:latin typeface="Canva Sans 1"/>
              </a:rPr>
              <a:t>The correct division of our dataset is pivotal to our project's success. We have split our data into three subsets: a training set, a validation set, and a test set. These subsets serve distinct roles throughout the development process.</a:t>
            </a:r>
          </a:p>
        </p:txBody>
      </p:sp>
      <p:sp>
        <p:nvSpPr>
          <p:cNvPr name="TextBox 24" id="24"/>
          <p:cNvSpPr txBox="true"/>
          <p:nvPr/>
        </p:nvSpPr>
        <p:spPr>
          <a:xfrm rot="0">
            <a:off x="6359019" y="6516919"/>
            <a:ext cx="9417950" cy="1842274"/>
          </a:xfrm>
          <a:prstGeom prst="rect">
            <a:avLst/>
          </a:prstGeom>
        </p:spPr>
        <p:txBody>
          <a:bodyPr anchor="t" rtlCol="false" tIns="0" lIns="0" bIns="0" rIns="0">
            <a:spAutoFit/>
          </a:bodyPr>
          <a:lstStyle/>
          <a:p>
            <a:pPr algn="ctr">
              <a:lnSpc>
                <a:spcPts val="2932"/>
              </a:lnSpc>
              <a:spcBef>
                <a:spcPct val="0"/>
              </a:spcBef>
            </a:pPr>
            <a:r>
              <a:rPr lang="en-US" sz="2094" spc="20">
                <a:solidFill>
                  <a:srgbClr val="000000"/>
                </a:solidFill>
                <a:latin typeface="Canva Sans 1"/>
              </a:rPr>
              <a:t>T</a:t>
            </a:r>
            <a:r>
              <a:rPr lang="en-US" sz="2094" spc="20">
                <a:solidFill>
                  <a:srgbClr val="000000"/>
                </a:solidFill>
                <a:latin typeface="Canva Sans 1"/>
              </a:rPr>
              <a:t>o enhance dataset diversity, we have also considered optional data augmentation techniques, such as rotation, scaling, and noise addition. Additionally, data quality checks have been conducted to eliminate anomalies, noise, and mislabeled samples, ensuring that our dataset is of the highest quality.</a:t>
            </a:r>
          </a:p>
        </p:txBody>
      </p:sp>
      <p:grpSp>
        <p:nvGrpSpPr>
          <p:cNvPr name="Group 25" id="25"/>
          <p:cNvGrpSpPr/>
          <p:nvPr/>
        </p:nvGrpSpPr>
        <p:grpSpPr>
          <a:xfrm rot="0">
            <a:off x="6014477" y="241383"/>
            <a:ext cx="10063263" cy="2756944"/>
            <a:chOff x="0" y="0"/>
            <a:chExt cx="3140959" cy="860501"/>
          </a:xfrm>
        </p:grpSpPr>
        <p:sp>
          <p:nvSpPr>
            <p:cNvPr name="Freeform 26" id="26"/>
            <p:cNvSpPr/>
            <p:nvPr/>
          </p:nvSpPr>
          <p:spPr>
            <a:xfrm flipH="false" flipV="false" rot="0">
              <a:off x="0" y="0"/>
              <a:ext cx="3140959" cy="860501"/>
            </a:xfrm>
            <a:custGeom>
              <a:avLst/>
              <a:gdLst/>
              <a:ahLst/>
              <a:cxnLst/>
              <a:rect r="r" b="b" t="t" l="l"/>
              <a:pathLst>
                <a:path h="860501" w="3140959">
                  <a:moveTo>
                    <a:pt x="13848" y="0"/>
                  </a:moveTo>
                  <a:lnTo>
                    <a:pt x="3127111" y="0"/>
                  </a:lnTo>
                  <a:cubicBezTo>
                    <a:pt x="3130784" y="0"/>
                    <a:pt x="3134306" y="1459"/>
                    <a:pt x="3136903" y="4056"/>
                  </a:cubicBezTo>
                  <a:cubicBezTo>
                    <a:pt x="3139500" y="6653"/>
                    <a:pt x="3140959" y="10175"/>
                    <a:pt x="3140959" y="13848"/>
                  </a:cubicBezTo>
                  <a:lnTo>
                    <a:pt x="3140959" y="846653"/>
                  </a:lnTo>
                  <a:cubicBezTo>
                    <a:pt x="3140959" y="850326"/>
                    <a:pt x="3139500" y="853848"/>
                    <a:pt x="3136903" y="856445"/>
                  </a:cubicBezTo>
                  <a:cubicBezTo>
                    <a:pt x="3134306" y="859042"/>
                    <a:pt x="3130784" y="860501"/>
                    <a:pt x="3127111" y="860501"/>
                  </a:cubicBezTo>
                  <a:lnTo>
                    <a:pt x="13848" y="860501"/>
                  </a:lnTo>
                  <a:cubicBezTo>
                    <a:pt x="10175" y="860501"/>
                    <a:pt x="6653" y="859042"/>
                    <a:pt x="4056" y="856445"/>
                  </a:cubicBezTo>
                  <a:cubicBezTo>
                    <a:pt x="1459" y="853848"/>
                    <a:pt x="0" y="850326"/>
                    <a:pt x="0" y="846653"/>
                  </a:cubicBezTo>
                  <a:lnTo>
                    <a:pt x="0" y="13848"/>
                  </a:lnTo>
                  <a:cubicBezTo>
                    <a:pt x="0" y="10175"/>
                    <a:pt x="1459" y="6653"/>
                    <a:pt x="4056" y="4056"/>
                  </a:cubicBezTo>
                  <a:cubicBezTo>
                    <a:pt x="6653" y="1459"/>
                    <a:pt x="10175" y="0"/>
                    <a:pt x="13848" y="0"/>
                  </a:cubicBezTo>
                  <a:close/>
                </a:path>
              </a:pathLst>
            </a:custGeom>
            <a:solidFill>
              <a:srgbClr val="000000">
                <a:alpha val="0"/>
              </a:srgbClr>
            </a:solidFill>
            <a:ln w="38100" cap="sq">
              <a:solidFill>
                <a:srgbClr val="F47C00"/>
              </a:solidFill>
              <a:prstDash val="solid"/>
              <a:miter/>
            </a:ln>
          </p:spPr>
        </p:sp>
        <p:sp>
          <p:nvSpPr>
            <p:cNvPr name="TextBox 27" id="27"/>
            <p:cNvSpPr txBox="true"/>
            <p:nvPr/>
          </p:nvSpPr>
          <p:spPr>
            <a:xfrm>
              <a:off x="0" y="-47625"/>
              <a:ext cx="3140959" cy="908126"/>
            </a:xfrm>
            <a:prstGeom prst="rect">
              <a:avLst/>
            </a:prstGeom>
          </p:spPr>
          <p:txBody>
            <a:bodyPr anchor="ctr" rtlCol="false" tIns="50800" lIns="50800" bIns="50800" rIns="50800"/>
            <a:lstStyle/>
            <a:p>
              <a:pPr algn="ctr">
                <a:lnSpc>
                  <a:spcPts val="3212"/>
                </a:lnSpc>
              </a:pPr>
            </a:p>
          </p:txBody>
        </p:sp>
      </p:grpSp>
      <p:grpSp>
        <p:nvGrpSpPr>
          <p:cNvPr name="Group 28" id="28"/>
          <p:cNvGrpSpPr/>
          <p:nvPr/>
        </p:nvGrpSpPr>
        <p:grpSpPr>
          <a:xfrm rot="0">
            <a:off x="6014477" y="5682238"/>
            <a:ext cx="10063263" cy="3240682"/>
            <a:chOff x="0" y="0"/>
            <a:chExt cx="3140959" cy="1011486"/>
          </a:xfrm>
        </p:grpSpPr>
        <p:sp>
          <p:nvSpPr>
            <p:cNvPr name="Freeform 29" id="29"/>
            <p:cNvSpPr/>
            <p:nvPr/>
          </p:nvSpPr>
          <p:spPr>
            <a:xfrm flipH="false" flipV="false" rot="0">
              <a:off x="0" y="0"/>
              <a:ext cx="3140959" cy="1011486"/>
            </a:xfrm>
            <a:custGeom>
              <a:avLst/>
              <a:gdLst/>
              <a:ahLst/>
              <a:cxnLst/>
              <a:rect r="r" b="b" t="t" l="l"/>
              <a:pathLst>
                <a:path h="1011486" w="3140959">
                  <a:moveTo>
                    <a:pt x="13848" y="0"/>
                  </a:moveTo>
                  <a:lnTo>
                    <a:pt x="3127111" y="0"/>
                  </a:lnTo>
                  <a:cubicBezTo>
                    <a:pt x="3130784" y="0"/>
                    <a:pt x="3134306" y="1459"/>
                    <a:pt x="3136903" y="4056"/>
                  </a:cubicBezTo>
                  <a:cubicBezTo>
                    <a:pt x="3139500" y="6653"/>
                    <a:pt x="3140959" y="10175"/>
                    <a:pt x="3140959" y="13848"/>
                  </a:cubicBezTo>
                  <a:lnTo>
                    <a:pt x="3140959" y="997638"/>
                  </a:lnTo>
                  <a:cubicBezTo>
                    <a:pt x="3140959" y="1001311"/>
                    <a:pt x="3139500" y="1004833"/>
                    <a:pt x="3136903" y="1007430"/>
                  </a:cubicBezTo>
                  <a:cubicBezTo>
                    <a:pt x="3134306" y="1010027"/>
                    <a:pt x="3130784" y="1011486"/>
                    <a:pt x="3127111" y="1011486"/>
                  </a:cubicBezTo>
                  <a:lnTo>
                    <a:pt x="13848" y="1011486"/>
                  </a:lnTo>
                  <a:cubicBezTo>
                    <a:pt x="10175" y="1011486"/>
                    <a:pt x="6653" y="1010027"/>
                    <a:pt x="4056" y="1007430"/>
                  </a:cubicBezTo>
                  <a:cubicBezTo>
                    <a:pt x="1459" y="1004833"/>
                    <a:pt x="0" y="1001311"/>
                    <a:pt x="0" y="997638"/>
                  </a:cubicBezTo>
                  <a:lnTo>
                    <a:pt x="0" y="13848"/>
                  </a:lnTo>
                  <a:cubicBezTo>
                    <a:pt x="0" y="10175"/>
                    <a:pt x="1459" y="6653"/>
                    <a:pt x="4056" y="4056"/>
                  </a:cubicBezTo>
                  <a:cubicBezTo>
                    <a:pt x="6653" y="1459"/>
                    <a:pt x="10175" y="0"/>
                    <a:pt x="13848" y="0"/>
                  </a:cubicBezTo>
                  <a:close/>
                </a:path>
              </a:pathLst>
            </a:custGeom>
            <a:solidFill>
              <a:srgbClr val="000000">
                <a:alpha val="0"/>
              </a:srgbClr>
            </a:solidFill>
            <a:ln w="38100" cap="sq">
              <a:solidFill>
                <a:srgbClr val="F47C00"/>
              </a:solidFill>
              <a:prstDash val="solid"/>
              <a:miter/>
            </a:ln>
          </p:spPr>
        </p:sp>
        <p:sp>
          <p:nvSpPr>
            <p:cNvPr name="TextBox 30" id="30"/>
            <p:cNvSpPr txBox="true"/>
            <p:nvPr/>
          </p:nvSpPr>
          <p:spPr>
            <a:xfrm>
              <a:off x="0" y="-47625"/>
              <a:ext cx="3140959" cy="1059111"/>
            </a:xfrm>
            <a:prstGeom prst="rect">
              <a:avLst/>
            </a:prstGeom>
          </p:spPr>
          <p:txBody>
            <a:bodyPr anchor="ctr" rtlCol="false" tIns="50800" lIns="50800" bIns="50800" rIns="50800"/>
            <a:lstStyle/>
            <a:p>
              <a:pPr algn="ctr">
                <a:lnSpc>
                  <a:spcPts val="3212"/>
                </a:lnSpc>
              </a:pPr>
            </a:p>
          </p:txBody>
        </p:sp>
      </p:grpSp>
      <p:sp>
        <p:nvSpPr>
          <p:cNvPr name="Freeform 31" id="31"/>
          <p:cNvSpPr/>
          <p:nvPr/>
        </p:nvSpPr>
        <p:spPr>
          <a:xfrm flipH="false" flipV="false" rot="0">
            <a:off x="737936" y="5967361"/>
            <a:ext cx="4333566" cy="4333566"/>
          </a:xfrm>
          <a:custGeom>
            <a:avLst/>
            <a:gdLst/>
            <a:ahLst/>
            <a:cxnLst/>
            <a:rect r="r" b="b" t="t" l="l"/>
            <a:pathLst>
              <a:path h="4333566" w="4333566">
                <a:moveTo>
                  <a:pt x="0" y="0"/>
                </a:moveTo>
                <a:lnTo>
                  <a:pt x="4333566" y="0"/>
                </a:lnTo>
                <a:lnTo>
                  <a:pt x="4333566" y="4333566"/>
                </a:lnTo>
                <a:lnTo>
                  <a:pt x="0" y="4333566"/>
                </a:lnTo>
                <a:lnTo>
                  <a:pt x="0" y="0"/>
                </a:lnTo>
                <a:close/>
              </a:path>
            </a:pathLst>
          </a:custGeom>
          <a:blipFill>
            <a:blip r:embed="rId2"/>
            <a:stretch>
              <a:fillRect l="0" t="0" r="0" b="0"/>
            </a:stretch>
          </a:blipFill>
        </p:spPr>
      </p:sp>
      <p:sp>
        <p:nvSpPr>
          <p:cNvPr name="TextBox 32" id="32"/>
          <p:cNvSpPr txBox="true"/>
          <p:nvPr/>
        </p:nvSpPr>
        <p:spPr>
          <a:xfrm rot="0">
            <a:off x="285403" y="2922126"/>
            <a:ext cx="4974012" cy="2480317"/>
          </a:xfrm>
          <a:prstGeom prst="rect">
            <a:avLst/>
          </a:prstGeom>
        </p:spPr>
        <p:txBody>
          <a:bodyPr anchor="t" rtlCol="false" tIns="0" lIns="0" bIns="0" rIns="0">
            <a:spAutoFit/>
          </a:bodyPr>
          <a:lstStyle/>
          <a:p>
            <a:pPr algn="ctr">
              <a:lnSpc>
                <a:spcPts val="6669"/>
              </a:lnSpc>
              <a:spcBef>
                <a:spcPct val="0"/>
              </a:spcBef>
            </a:pPr>
            <a:r>
              <a:rPr lang="en-US" sz="4833" spc="241">
                <a:solidFill>
                  <a:srgbClr val="FDFBFB"/>
                </a:solidFill>
                <a:latin typeface="Canva Sans 2 Bold"/>
              </a:rPr>
              <a:t>Data Split and Quality Assurance</a:t>
            </a:r>
          </a:p>
        </p:txBody>
      </p:sp>
      <p:sp>
        <p:nvSpPr>
          <p:cNvPr name="TextBox 33" id="33"/>
          <p:cNvSpPr txBox="true"/>
          <p:nvPr/>
        </p:nvSpPr>
        <p:spPr>
          <a:xfrm rot="0">
            <a:off x="6903822" y="3753760"/>
            <a:ext cx="8652031" cy="1470799"/>
          </a:xfrm>
          <a:prstGeom prst="rect">
            <a:avLst/>
          </a:prstGeom>
        </p:spPr>
        <p:txBody>
          <a:bodyPr anchor="t" rtlCol="false" tIns="0" lIns="0" bIns="0" rIns="0">
            <a:spAutoFit/>
          </a:bodyPr>
          <a:lstStyle/>
          <a:p>
            <a:pPr algn="ctr">
              <a:lnSpc>
                <a:spcPts val="2932"/>
              </a:lnSpc>
              <a:spcBef>
                <a:spcPct val="0"/>
              </a:spcBef>
            </a:pPr>
            <a:r>
              <a:rPr lang="en-US" sz="2094" spc="20">
                <a:solidFill>
                  <a:srgbClr val="F47C00"/>
                </a:solidFill>
                <a:latin typeface="Canva Sans 1"/>
              </a:rPr>
              <a:t>The training set is used to train our recognition model. The validation set assists us in fine-tuning hyperparameters, ensuring optimal model performance. The test set evaluates the final performance of our model.</a:t>
            </a:r>
          </a:p>
        </p:txBody>
      </p:sp>
      <p:sp>
        <p:nvSpPr>
          <p:cNvPr name="Freeform 34" id="34"/>
          <p:cNvSpPr/>
          <p:nvPr/>
        </p:nvSpPr>
        <p:spPr>
          <a:xfrm flipH="false" flipV="false" rot="0">
            <a:off x="16459927" y="4001054"/>
            <a:ext cx="1172286" cy="1142446"/>
          </a:xfrm>
          <a:custGeom>
            <a:avLst/>
            <a:gdLst/>
            <a:ahLst/>
            <a:cxnLst/>
            <a:rect r="r" b="b" t="t" l="l"/>
            <a:pathLst>
              <a:path h="1142446" w="1172286">
                <a:moveTo>
                  <a:pt x="0" y="0"/>
                </a:moveTo>
                <a:lnTo>
                  <a:pt x="1172286" y="0"/>
                </a:lnTo>
                <a:lnTo>
                  <a:pt x="1172286" y="1142446"/>
                </a:lnTo>
                <a:lnTo>
                  <a:pt x="0" y="1142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8275376" y="5431056"/>
            <a:ext cx="12295876" cy="10509296"/>
          </a:xfrm>
          <a:custGeom>
            <a:avLst/>
            <a:gdLst/>
            <a:ahLst/>
            <a:cxnLst/>
            <a:rect r="r" b="b" t="t" l="l"/>
            <a:pathLst>
              <a:path h="10509296" w="12295876">
                <a:moveTo>
                  <a:pt x="0" y="0"/>
                </a:moveTo>
                <a:lnTo>
                  <a:pt x="12295876" y="0"/>
                </a:lnTo>
                <a:lnTo>
                  <a:pt x="12295876"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33889" y="3362130"/>
            <a:ext cx="9625231" cy="2942075"/>
          </a:xfrm>
          <a:prstGeom prst="rect">
            <a:avLst/>
          </a:prstGeom>
        </p:spPr>
        <p:txBody>
          <a:bodyPr anchor="t" rtlCol="false" tIns="0" lIns="0" bIns="0" rIns="0">
            <a:spAutoFit/>
          </a:bodyPr>
          <a:lstStyle/>
          <a:p>
            <a:pPr algn="ctr">
              <a:lnSpc>
                <a:spcPts val="5712"/>
              </a:lnSpc>
            </a:pPr>
            <a:r>
              <a:rPr lang="en-US" sz="5712" spc="902">
                <a:solidFill>
                  <a:srgbClr val="F35000"/>
                </a:solidFill>
                <a:latin typeface="HK Modular Bold Italics"/>
              </a:rPr>
              <a:t>MODEL DEVELOPMENT AND TRAINING:</a:t>
            </a:r>
          </a:p>
          <a:p>
            <a:pPr algn="ctr">
              <a:lnSpc>
                <a:spcPts val="5712"/>
              </a:lnSpc>
            </a:pPr>
          </a:p>
        </p:txBody>
      </p:sp>
      <p:sp>
        <p:nvSpPr>
          <p:cNvPr name="Freeform 4" id="4"/>
          <p:cNvSpPr/>
          <p:nvPr/>
        </p:nvSpPr>
        <p:spPr>
          <a:xfrm flipH="false" flipV="false" rot="0">
            <a:off x="-10677743" y="-4434624"/>
            <a:ext cx="12295876" cy="10509296"/>
          </a:xfrm>
          <a:custGeom>
            <a:avLst/>
            <a:gdLst/>
            <a:ahLst/>
            <a:cxnLst/>
            <a:rect r="r" b="b" t="t" l="l"/>
            <a:pathLst>
              <a:path h="10509296" w="12295876">
                <a:moveTo>
                  <a:pt x="0" y="0"/>
                </a:moveTo>
                <a:lnTo>
                  <a:pt x="12295876" y="0"/>
                </a:lnTo>
                <a:lnTo>
                  <a:pt x="12295876" y="10509295"/>
                </a:lnTo>
                <a:lnTo>
                  <a:pt x="0" y="10509295"/>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DAFzpEhnoAU</dc:identifier>
  <dcterms:modified xsi:type="dcterms:W3CDTF">2011-08-01T06:04:30Z</dcterms:modified>
  <cp:revision>1</cp:revision>
  <dc:title>AI_Application_final_project_proposal_week13</dc:title>
</cp:coreProperties>
</file>